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55"/>
  </p:notesMasterIdLst>
  <p:sldIdLst>
    <p:sldId id="257" r:id="rId3"/>
    <p:sldId id="259" r:id="rId4"/>
    <p:sldId id="372" r:id="rId5"/>
    <p:sldId id="371" r:id="rId6"/>
    <p:sldId id="375" r:id="rId7"/>
    <p:sldId id="376" r:id="rId8"/>
    <p:sldId id="385" r:id="rId9"/>
    <p:sldId id="377" r:id="rId10"/>
    <p:sldId id="378" r:id="rId11"/>
    <p:sldId id="379" r:id="rId12"/>
    <p:sldId id="380" r:id="rId13"/>
    <p:sldId id="384" r:id="rId14"/>
    <p:sldId id="382" r:id="rId15"/>
    <p:sldId id="386"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3" r:id="rId30"/>
    <p:sldId id="404" r:id="rId31"/>
    <p:sldId id="265" r:id="rId32"/>
    <p:sldId id="330" r:id="rId33"/>
    <p:sldId id="342" r:id="rId34"/>
    <p:sldId id="332" r:id="rId35"/>
    <p:sldId id="333" r:id="rId36"/>
    <p:sldId id="334" r:id="rId37"/>
    <p:sldId id="340" r:id="rId38"/>
    <p:sldId id="266" r:id="rId39"/>
    <p:sldId id="344" r:id="rId40"/>
    <p:sldId id="345" r:id="rId41"/>
    <p:sldId id="347" r:id="rId42"/>
    <p:sldId id="348" r:id="rId43"/>
    <p:sldId id="349" r:id="rId44"/>
    <p:sldId id="350" r:id="rId45"/>
    <p:sldId id="351" r:id="rId46"/>
    <p:sldId id="352" r:id="rId47"/>
    <p:sldId id="353" r:id="rId48"/>
    <p:sldId id="354" r:id="rId49"/>
    <p:sldId id="355" r:id="rId50"/>
    <p:sldId id="356" r:id="rId51"/>
    <p:sldId id="357" r:id="rId52"/>
    <p:sldId id="401" r:id="rId53"/>
    <p:sldId id="40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B036303-3B24-4E26-A18F-9FF83AD7CED9}">
          <p14:sldIdLst>
            <p14:sldId id="257"/>
            <p14:sldId id="259"/>
          </p14:sldIdLst>
        </p14:section>
        <p14:section name=".NET 6" id="{C9513059-2DE7-4152-B6AB-FA75B0BD8A3B}">
          <p14:sldIdLst>
            <p14:sldId id="372"/>
            <p14:sldId id="371"/>
            <p14:sldId id="375"/>
            <p14:sldId id="376"/>
            <p14:sldId id="385"/>
            <p14:sldId id="377"/>
            <p14:sldId id="378"/>
            <p14:sldId id="379"/>
            <p14:sldId id="380"/>
            <p14:sldId id="384"/>
            <p14:sldId id="382"/>
          </p14:sldIdLst>
        </p14:section>
        <p14:section name="C# Evolution" id="{3B37EC4A-A51C-4BDE-BB70-950855D02318}">
          <p14:sldIdLst>
            <p14:sldId id="386"/>
            <p14:sldId id="388"/>
            <p14:sldId id="389"/>
            <p14:sldId id="390"/>
            <p14:sldId id="391"/>
            <p14:sldId id="392"/>
            <p14:sldId id="393"/>
            <p14:sldId id="394"/>
            <p14:sldId id="395"/>
            <p14:sldId id="396"/>
            <p14:sldId id="397"/>
            <p14:sldId id="398"/>
            <p14:sldId id="399"/>
            <p14:sldId id="400"/>
            <p14:sldId id="403"/>
            <p14:sldId id="404"/>
          </p14:sldIdLst>
        </p14:section>
        <p14:section name="Entity Framework Core 6" id="{0CE5C91B-BFFC-4DEB-857F-25B72B0B6F1E}">
          <p14:sldIdLst>
            <p14:sldId id="265"/>
            <p14:sldId id="330"/>
            <p14:sldId id="342"/>
            <p14:sldId id="332"/>
            <p14:sldId id="333"/>
            <p14:sldId id="334"/>
            <p14:sldId id="340"/>
          </p14:sldIdLst>
        </p14:section>
        <p14:section name="ASP.NET Core 6" id="{1D799E0B-5637-4137-B560-C3BA96AEE636}">
          <p14:sldIdLst>
            <p14:sldId id="266"/>
            <p14:sldId id="344"/>
            <p14:sldId id="345"/>
            <p14:sldId id="347"/>
            <p14:sldId id="348"/>
            <p14:sldId id="349"/>
            <p14:sldId id="350"/>
            <p14:sldId id="351"/>
            <p14:sldId id="352"/>
            <p14:sldId id="353"/>
            <p14:sldId id="354"/>
            <p14:sldId id="355"/>
            <p14:sldId id="356"/>
            <p14:sldId id="357"/>
            <p14:sldId id="401"/>
            <p14:sldId id="4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B176"/>
    <a:srgbClr val="624135"/>
    <a:srgbClr val="CEE4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3" autoAdjust="0"/>
    <p:restoredTop sz="70106" autoAdjust="0"/>
  </p:normalViewPr>
  <p:slideViewPr>
    <p:cSldViewPr snapToGrid="0">
      <p:cViewPr varScale="1">
        <p:scale>
          <a:sx n="80" d="100"/>
          <a:sy n="80" d="100"/>
        </p:scale>
        <p:origin x="1614" y="8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dotnetConf\Perf.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1100" dirty="0"/>
              <a:t>Requests per second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Sheet1!$G$1:$H$1</c:f>
              <c:strCache>
                <c:ptCount val="2"/>
                <c:pt idx="0">
                  <c:v>.NET 5</c:v>
                </c:pt>
                <c:pt idx="1">
                  <c:v>.NET 6</c:v>
                </c:pt>
              </c:strCache>
            </c:strRef>
          </c:cat>
          <c:val>
            <c:numRef>
              <c:f>Sheet1!$G$2:$H$2</c:f>
              <c:numCache>
                <c:formatCode>#,##0</c:formatCode>
                <c:ptCount val="2"/>
                <c:pt idx="0">
                  <c:v>161987</c:v>
                </c:pt>
                <c:pt idx="1">
                  <c:v>311778</c:v>
                </c:pt>
              </c:numCache>
            </c:numRef>
          </c:val>
          <c:extLst>
            <c:ext xmlns:c16="http://schemas.microsoft.com/office/drawing/2014/chart" uri="{C3380CC4-5D6E-409C-BE32-E72D297353CC}">
              <c16:uniqueId val="{00000000-329C-47EA-9C18-C8A9521E6245}"/>
            </c:ext>
          </c:extLst>
        </c:ser>
        <c:dLbls>
          <c:showLegendKey val="0"/>
          <c:showVal val="0"/>
          <c:showCatName val="0"/>
          <c:showSerName val="0"/>
          <c:showPercent val="0"/>
          <c:showBubbleSize val="0"/>
        </c:dLbls>
        <c:gapWidth val="219"/>
        <c:overlap val="-29"/>
        <c:axId val="1574437872"/>
        <c:axId val="1574437040"/>
      </c:barChart>
      <c:catAx>
        <c:axId val="15744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4437040"/>
        <c:crosses val="autoZero"/>
        <c:auto val="1"/>
        <c:lblAlgn val="ctr"/>
        <c:lblOffset val="100"/>
        <c:noMultiLvlLbl val="0"/>
      </c:catAx>
      <c:valAx>
        <c:axId val="1574437040"/>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574437872"/>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2C52B-39E7-4668-B6EA-0A34C2368D06}" type="datetimeFigureOut">
              <a:rPr lang="en-US" smtClean="0"/>
              <a:t>11/16/2021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BE130-43A2-44F6-AD9E-C7265C381808}" type="slidenum">
              <a:rPr lang="en-US" smtClean="0"/>
              <a:t>‹#›</a:t>
            </a:fld>
            <a:endParaRPr lang="en-US"/>
          </a:p>
        </p:txBody>
      </p:sp>
    </p:spTree>
    <p:extLst>
      <p:ext uri="{BB962C8B-B14F-4D97-AF65-F5344CB8AC3E}">
        <p14:creationId xmlns:p14="http://schemas.microsoft.com/office/powerpoint/2010/main" val="121899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6, we’ve unified the SDK,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a:t>
            </a: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4</a:t>
            </a:fld>
            <a:endParaRPr lang="en-US"/>
          </a:p>
        </p:txBody>
      </p:sp>
    </p:spTree>
    <p:extLst>
      <p:ext uri="{BB962C8B-B14F-4D97-AF65-F5344CB8AC3E}">
        <p14:creationId xmlns:p14="http://schemas.microsoft.com/office/powerpoint/2010/main" val="3743047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Out variables</a:t>
            </a:r>
          </a:p>
          <a:p>
            <a:pPr marL="171450" indent="-171450">
              <a:buFont typeface="Arial" panose="020B0604020202020204" pitchFamily="34" charset="0"/>
              <a:buChar char="•"/>
            </a:pPr>
            <a:r>
              <a:rPr lang="en-US" dirty="0"/>
              <a:t>Tuples and deconstruction</a:t>
            </a:r>
          </a:p>
          <a:p>
            <a:pPr marL="171450" indent="-171450">
              <a:buFont typeface="Arial" panose="020B0604020202020204" pitchFamily="34" charset="0"/>
              <a:buChar char="•"/>
            </a:pPr>
            <a:r>
              <a:rPr lang="en-US" dirty="0"/>
              <a:t>Pattern matching</a:t>
            </a:r>
          </a:p>
          <a:p>
            <a:pPr marL="171450" indent="-171450">
              <a:buFont typeface="Arial" panose="020B0604020202020204" pitchFamily="34" charset="0"/>
              <a:buChar char="•"/>
            </a:pPr>
            <a:r>
              <a:rPr lang="en-US" dirty="0"/>
              <a:t>Local functions</a:t>
            </a:r>
          </a:p>
          <a:p>
            <a:pPr marL="171450" indent="-171450">
              <a:buFont typeface="Arial" panose="020B0604020202020204" pitchFamily="34" charset="0"/>
              <a:buChar char="•"/>
            </a:pPr>
            <a:r>
              <a:rPr lang="en-US" dirty="0"/>
              <a:t>Expanded expression bodied members</a:t>
            </a:r>
          </a:p>
          <a:p>
            <a:pPr marL="171450" indent="-171450">
              <a:buFont typeface="Arial" panose="020B0604020202020204" pitchFamily="34" charset="0"/>
              <a:buChar char="•"/>
            </a:pPr>
            <a:r>
              <a:rPr lang="en-US" dirty="0"/>
              <a:t>Ref locals and returns</a:t>
            </a:r>
          </a:p>
          <a:p>
            <a:pPr marL="171450" indent="-171450">
              <a:buFont typeface="Arial" panose="020B0604020202020204" pitchFamily="34" charset="0"/>
              <a:buChar char="•"/>
            </a:pPr>
            <a:r>
              <a:rPr lang="en-US" dirty="0"/>
              <a:t>Discards</a:t>
            </a:r>
          </a:p>
          <a:p>
            <a:pPr marL="171450" indent="-171450">
              <a:buFont typeface="Arial" panose="020B0604020202020204" pitchFamily="34" charset="0"/>
              <a:buChar char="•"/>
            </a:pPr>
            <a:r>
              <a:rPr lang="en-US" dirty="0"/>
              <a:t>Binary Literals and Digital Separators</a:t>
            </a:r>
          </a:p>
          <a:p>
            <a:pPr marL="171450" indent="-171450">
              <a:buFont typeface="Arial" panose="020B0604020202020204" pitchFamily="34" charset="0"/>
              <a:buChar char="•"/>
            </a:pPr>
            <a:r>
              <a:rPr lang="en-US" dirty="0"/>
              <a:t>Throw expressions</a:t>
            </a:r>
          </a:p>
        </p:txBody>
      </p:sp>
      <p:sp>
        <p:nvSpPr>
          <p:cNvPr id="4" name="Slide Number Placeholder 3"/>
          <p:cNvSpPr>
            <a:spLocks noGrp="1"/>
          </p:cNvSpPr>
          <p:nvPr>
            <p:ph type="sldNum" sz="quarter" idx="5"/>
          </p:nvPr>
        </p:nvSpPr>
        <p:spPr/>
        <p:txBody>
          <a:bodyPr/>
          <a:lstStyle/>
          <a:p>
            <a:fld id="{17CBE130-43A2-44F6-AD9E-C7265C381808}" type="slidenum">
              <a:rPr lang="en-US" smtClean="0"/>
              <a:t>21</a:t>
            </a:fld>
            <a:endParaRPr lang="en-US"/>
          </a:p>
        </p:txBody>
      </p:sp>
    </p:spTree>
    <p:extLst>
      <p:ext uri="{BB962C8B-B14F-4D97-AF65-F5344CB8AC3E}">
        <p14:creationId xmlns:p14="http://schemas.microsoft.com/office/powerpoint/2010/main" val="360222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Async Main method</a:t>
            </a:r>
          </a:p>
          <a:p>
            <a:pPr marL="171450" indent="-171450">
              <a:buFont typeface="Arial" panose="020B0604020202020204" pitchFamily="34" charset="0"/>
              <a:buChar char="•"/>
            </a:pPr>
            <a:r>
              <a:rPr lang="en-US" dirty="0"/>
              <a:t>Default literal expressions</a:t>
            </a:r>
          </a:p>
          <a:p>
            <a:pPr marL="171450" indent="-171450">
              <a:buFont typeface="Arial" panose="020B0604020202020204" pitchFamily="34" charset="0"/>
              <a:buChar char="•"/>
            </a:pPr>
            <a:r>
              <a:rPr lang="en-US" dirty="0"/>
              <a:t>Inferred tuple element names</a:t>
            </a:r>
          </a:p>
          <a:p>
            <a:pPr marL="171450" indent="-171450">
              <a:buFont typeface="Arial" panose="020B0604020202020204" pitchFamily="34" charset="0"/>
              <a:buChar char="•"/>
            </a:pPr>
            <a:r>
              <a:rPr lang="en-US" dirty="0"/>
              <a:t>Pattern matching on generic type parameters</a:t>
            </a:r>
          </a:p>
        </p:txBody>
      </p:sp>
      <p:sp>
        <p:nvSpPr>
          <p:cNvPr id="4" name="Slide Number Placeholder 3"/>
          <p:cNvSpPr>
            <a:spLocks noGrp="1"/>
          </p:cNvSpPr>
          <p:nvPr>
            <p:ph type="sldNum" sz="quarter" idx="5"/>
          </p:nvPr>
        </p:nvSpPr>
        <p:spPr/>
        <p:txBody>
          <a:bodyPr/>
          <a:lstStyle/>
          <a:p>
            <a:fld id="{17CBE130-43A2-44F6-AD9E-C7265C381808}" type="slidenum">
              <a:rPr lang="en-US" smtClean="0"/>
              <a:t>22</a:t>
            </a:fld>
            <a:endParaRPr lang="en-US"/>
          </a:p>
        </p:txBody>
      </p:sp>
    </p:spTree>
    <p:extLst>
      <p:ext uri="{BB962C8B-B14F-4D97-AF65-F5344CB8AC3E}">
        <p14:creationId xmlns:p14="http://schemas.microsoft.com/office/powerpoint/2010/main" val="3971267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Techniques for writing safe efficient code</a:t>
            </a:r>
          </a:p>
          <a:p>
            <a:pPr marL="171450" indent="-171450">
              <a:buFont typeface="Arial" panose="020B0604020202020204" pitchFamily="34" charset="0"/>
              <a:buChar char="•"/>
            </a:pPr>
            <a:r>
              <a:rPr lang="en-US" dirty="0"/>
              <a:t>Non-trailing named arguments</a:t>
            </a:r>
          </a:p>
          <a:p>
            <a:pPr marL="171450" indent="-171450">
              <a:buFont typeface="Arial" panose="020B0604020202020204" pitchFamily="34" charset="0"/>
              <a:buChar char="•"/>
            </a:pPr>
            <a:r>
              <a:rPr lang="en-US" dirty="0"/>
              <a:t>Leading underscore in numeric literals</a:t>
            </a:r>
          </a:p>
          <a:p>
            <a:pPr marL="171450" indent="-171450">
              <a:buFont typeface="Arial" panose="020B0604020202020204" pitchFamily="34" charset="0"/>
              <a:buChar char="•"/>
            </a:pPr>
            <a:r>
              <a:rPr lang="en-US" dirty="0"/>
              <a:t>Private protected access modified</a:t>
            </a:r>
          </a:p>
          <a:p>
            <a:pPr marL="171450" indent="-171450">
              <a:buFont typeface="Arial" panose="020B0604020202020204" pitchFamily="34" charset="0"/>
              <a:buChar char="•"/>
            </a:pPr>
            <a:r>
              <a:rPr lang="en-US" dirty="0"/>
              <a:t>Conditional ref expressions</a:t>
            </a:r>
          </a:p>
        </p:txBody>
      </p:sp>
      <p:sp>
        <p:nvSpPr>
          <p:cNvPr id="4" name="Slide Number Placeholder 3"/>
          <p:cNvSpPr>
            <a:spLocks noGrp="1"/>
          </p:cNvSpPr>
          <p:nvPr>
            <p:ph type="sldNum" sz="quarter" idx="5"/>
          </p:nvPr>
        </p:nvSpPr>
        <p:spPr/>
        <p:txBody>
          <a:bodyPr/>
          <a:lstStyle/>
          <a:p>
            <a:fld id="{17CBE130-43A2-44F6-AD9E-C7265C381808}" type="slidenum">
              <a:rPr lang="en-US" smtClean="0"/>
              <a:t>23</a:t>
            </a:fld>
            <a:endParaRPr lang="en-US"/>
          </a:p>
        </p:txBody>
      </p:sp>
    </p:spTree>
    <p:extLst>
      <p:ext uri="{BB962C8B-B14F-4D97-AF65-F5344CB8AC3E}">
        <p14:creationId xmlns:p14="http://schemas.microsoft.com/office/powerpoint/2010/main" val="1879467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access fixed fields without pinning</a:t>
            </a:r>
          </a:p>
          <a:p>
            <a:pPr marL="171450" indent="-171450">
              <a:buFont typeface="Arial" panose="020B0604020202020204" pitchFamily="34" charset="0"/>
              <a:buChar char="•"/>
            </a:pPr>
            <a:r>
              <a:rPr lang="en-US" dirty="0"/>
              <a:t>You can reassign ref local variables</a:t>
            </a:r>
          </a:p>
          <a:p>
            <a:pPr marL="171450" indent="-171450">
              <a:buFont typeface="Arial" panose="020B0604020202020204" pitchFamily="34" charset="0"/>
              <a:buChar char="•"/>
            </a:pPr>
            <a:r>
              <a:rPr lang="en-US" dirty="0"/>
              <a:t>You can use initializers on </a:t>
            </a:r>
            <a:r>
              <a:rPr lang="en-US" dirty="0" err="1"/>
              <a:t>stackalloc</a:t>
            </a:r>
            <a:r>
              <a:rPr lang="en-US" dirty="0"/>
              <a:t> arrays</a:t>
            </a:r>
          </a:p>
          <a:p>
            <a:pPr marL="171450" indent="-171450">
              <a:buFont typeface="Arial" panose="020B0604020202020204" pitchFamily="34" charset="0"/>
              <a:buChar char="•"/>
            </a:pPr>
            <a:r>
              <a:rPr lang="en-US" dirty="0"/>
              <a:t>You can use fixed statements with any type that supports a pattern</a:t>
            </a:r>
          </a:p>
          <a:p>
            <a:pPr marL="171450" indent="-171450">
              <a:buFont typeface="Arial" panose="020B0604020202020204" pitchFamily="34" charset="0"/>
              <a:buChar char="•"/>
            </a:pPr>
            <a:r>
              <a:rPr lang="en-US" dirty="0"/>
              <a:t>You can use more generic constraints</a:t>
            </a:r>
          </a:p>
        </p:txBody>
      </p:sp>
      <p:sp>
        <p:nvSpPr>
          <p:cNvPr id="4" name="Slide Number Placeholder 3"/>
          <p:cNvSpPr>
            <a:spLocks noGrp="1"/>
          </p:cNvSpPr>
          <p:nvPr>
            <p:ph type="sldNum" sz="quarter" idx="5"/>
          </p:nvPr>
        </p:nvSpPr>
        <p:spPr/>
        <p:txBody>
          <a:bodyPr/>
          <a:lstStyle/>
          <a:p>
            <a:fld id="{17CBE130-43A2-44F6-AD9E-C7265C381808}" type="slidenum">
              <a:rPr lang="en-US" smtClean="0"/>
              <a:t>24</a:t>
            </a:fld>
            <a:endParaRPr lang="en-US"/>
          </a:p>
        </p:txBody>
      </p:sp>
    </p:spTree>
    <p:extLst>
      <p:ext uri="{BB962C8B-B14F-4D97-AF65-F5344CB8AC3E}">
        <p14:creationId xmlns:p14="http://schemas.microsoft.com/office/powerpoint/2010/main" val="4284160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Readonly</a:t>
            </a:r>
            <a:r>
              <a:rPr lang="en-US" dirty="0"/>
              <a:t> members</a:t>
            </a:r>
          </a:p>
          <a:p>
            <a:pPr marL="171450" indent="-171450">
              <a:buFont typeface="Arial" panose="020B0604020202020204" pitchFamily="34" charset="0"/>
              <a:buChar char="•"/>
            </a:pPr>
            <a:r>
              <a:rPr lang="en-US" dirty="0"/>
              <a:t>Default interface methods</a:t>
            </a:r>
          </a:p>
          <a:p>
            <a:pPr marL="171450" indent="-171450">
              <a:buFont typeface="Arial" panose="020B0604020202020204" pitchFamily="34" charset="0"/>
              <a:buChar char="•"/>
            </a:pPr>
            <a:r>
              <a:rPr lang="en-US" dirty="0"/>
              <a:t>Pattern matching enhancements</a:t>
            </a:r>
          </a:p>
          <a:p>
            <a:pPr marL="628650" lvl="1" indent="-171450">
              <a:buFont typeface="Arial" panose="020B0604020202020204" pitchFamily="34" charset="0"/>
              <a:buChar char="•"/>
            </a:pPr>
            <a:r>
              <a:rPr lang="en-US" dirty="0"/>
              <a:t>Switch expressions</a:t>
            </a:r>
          </a:p>
          <a:p>
            <a:pPr marL="628650" lvl="1" indent="-171450">
              <a:buFont typeface="Arial" panose="020B0604020202020204" pitchFamily="34" charset="0"/>
              <a:buChar char="•"/>
            </a:pPr>
            <a:r>
              <a:rPr lang="en-US" dirty="0"/>
              <a:t>Property patterns</a:t>
            </a:r>
          </a:p>
          <a:p>
            <a:pPr marL="628650" lvl="1" indent="-171450">
              <a:buFont typeface="Arial" panose="020B0604020202020204" pitchFamily="34" charset="0"/>
              <a:buChar char="•"/>
            </a:pPr>
            <a:r>
              <a:rPr lang="en-US" dirty="0"/>
              <a:t>Tuple patterns</a:t>
            </a:r>
          </a:p>
          <a:p>
            <a:pPr marL="628650" lvl="1" indent="-171450">
              <a:buFont typeface="Arial" panose="020B0604020202020204" pitchFamily="34" charset="0"/>
              <a:buChar char="•"/>
            </a:pPr>
            <a:r>
              <a:rPr lang="en-US" dirty="0"/>
              <a:t>Positional patterns</a:t>
            </a:r>
          </a:p>
          <a:p>
            <a:pPr marL="171450" lvl="0" indent="-171450">
              <a:buFont typeface="Arial" panose="020B0604020202020204" pitchFamily="34" charset="0"/>
              <a:buChar char="•"/>
            </a:pPr>
            <a:r>
              <a:rPr lang="en-US" dirty="0"/>
              <a:t>Using declarations</a:t>
            </a:r>
          </a:p>
          <a:p>
            <a:pPr marL="171450" lvl="0" indent="-171450">
              <a:buFont typeface="Arial" panose="020B0604020202020204" pitchFamily="34" charset="0"/>
              <a:buChar char="•"/>
            </a:pPr>
            <a:r>
              <a:rPr lang="en-US" dirty="0"/>
              <a:t>Static local functions</a:t>
            </a:r>
          </a:p>
          <a:p>
            <a:pPr marL="171450" lvl="0" indent="-171450">
              <a:buFont typeface="Arial" panose="020B0604020202020204" pitchFamily="34" charset="0"/>
              <a:buChar char="•"/>
            </a:pPr>
            <a:r>
              <a:rPr lang="en-US" dirty="0"/>
              <a:t>Nullable reference types</a:t>
            </a:r>
          </a:p>
          <a:p>
            <a:pPr marL="171450" lvl="0" indent="-171450">
              <a:buFont typeface="Arial" panose="020B0604020202020204" pitchFamily="34" charset="0"/>
              <a:buChar char="•"/>
            </a:pPr>
            <a:r>
              <a:rPr lang="en-US" dirty="0"/>
              <a:t>Asynchronous streams</a:t>
            </a:r>
          </a:p>
          <a:p>
            <a:pPr marL="171450" lvl="0" indent="-171450">
              <a:buFont typeface="Arial" panose="020B0604020202020204" pitchFamily="34" charset="0"/>
              <a:buChar char="•"/>
            </a:pPr>
            <a:r>
              <a:rPr lang="en-US" dirty="0"/>
              <a:t>Indices and ranges</a:t>
            </a:r>
          </a:p>
          <a:p>
            <a:pPr marL="171450" lvl="0" indent="-171450">
              <a:buFont typeface="Arial" panose="020B0604020202020204" pitchFamily="34" charset="0"/>
              <a:buChar char="•"/>
            </a:pPr>
            <a:r>
              <a:rPr lang="en-US" dirty="0"/>
              <a:t>Null-coalescing assignment</a:t>
            </a:r>
          </a:p>
          <a:p>
            <a:pPr marL="171450" lvl="0" indent="-171450">
              <a:buFont typeface="Arial" panose="020B0604020202020204" pitchFamily="34" charset="0"/>
              <a:buChar char="•"/>
            </a:pPr>
            <a:r>
              <a:rPr lang="en-US" dirty="0"/>
              <a:t>Unmanaged constructed types</a:t>
            </a:r>
          </a:p>
          <a:p>
            <a:pPr marL="171450" lvl="0" indent="-171450">
              <a:buFont typeface="Arial" panose="020B0604020202020204" pitchFamily="34" charset="0"/>
              <a:buChar char="•"/>
            </a:pPr>
            <a:r>
              <a:rPr lang="en-US" dirty="0" err="1"/>
              <a:t>Stackalloc</a:t>
            </a:r>
            <a:r>
              <a:rPr lang="en-US" dirty="0"/>
              <a:t> in nested expressions</a:t>
            </a:r>
          </a:p>
          <a:p>
            <a:pPr marL="171450" lvl="0" indent="-171450">
              <a:buFont typeface="Arial" panose="020B0604020202020204" pitchFamily="34" charset="0"/>
              <a:buChar char="•"/>
            </a:pPr>
            <a:r>
              <a:rPr lang="en-US" dirty="0"/>
              <a:t>Enhancement of interpolated verbatim strings</a:t>
            </a:r>
          </a:p>
        </p:txBody>
      </p:sp>
      <p:sp>
        <p:nvSpPr>
          <p:cNvPr id="4" name="Slide Number Placeholder 3"/>
          <p:cNvSpPr>
            <a:spLocks noGrp="1"/>
          </p:cNvSpPr>
          <p:nvPr>
            <p:ph type="sldNum" sz="quarter" idx="5"/>
          </p:nvPr>
        </p:nvSpPr>
        <p:spPr/>
        <p:txBody>
          <a:bodyPr/>
          <a:lstStyle/>
          <a:p>
            <a:fld id="{17CBE130-43A2-44F6-AD9E-C7265C381808}" type="slidenum">
              <a:rPr lang="en-US" smtClean="0"/>
              <a:t>25</a:t>
            </a:fld>
            <a:endParaRPr lang="en-US"/>
          </a:p>
        </p:txBody>
      </p:sp>
    </p:spTree>
    <p:extLst>
      <p:ext uri="{BB962C8B-B14F-4D97-AF65-F5344CB8AC3E}">
        <p14:creationId xmlns:p14="http://schemas.microsoft.com/office/powerpoint/2010/main" val="377916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Records</a:t>
            </a:r>
          </a:p>
          <a:p>
            <a:pPr marL="171450" indent="-171450">
              <a:buFont typeface="Arial" panose="020B0604020202020204" pitchFamily="34" charset="0"/>
              <a:buChar char="•"/>
            </a:pPr>
            <a:r>
              <a:rPr lang="en-US" dirty="0"/>
              <a:t>Init only setters</a:t>
            </a:r>
          </a:p>
          <a:p>
            <a:pPr marL="171450" indent="-171450">
              <a:buFont typeface="Arial" panose="020B0604020202020204" pitchFamily="34" charset="0"/>
              <a:buChar char="•"/>
            </a:pPr>
            <a:r>
              <a:rPr lang="en-US" dirty="0"/>
              <a:t>Top-level statements</a:t>
            </a:r>
          </a:p>
          <a:p>
            <a:pPr marL="171450" indent="-171450">
              <a:buFont typeface="Arial" panose="020B0604020202020204" pitchFamily="34" charset="0"/>
              <a:buChar char="•"/>
            </a:pPr>
            <a:r>
              <a:rPr lang="en-US" dirty="0"/>
              <a:t>Pattern matching enhancements</a:t>
            </a:r>
          </a:p>
          <a:p>
            <a:pPr marL="171450" indent="-171450">
              <a:buFont typeface="Arial" panose="020B0604020202020204" pitchFamily="34" charset="0"/>
              <a:buChar char="•"/>
            </a:pPr>
            <a:r>
              <a:rPr lang="en-US" dirty="0"/>
              <a:t>Performance and interop</a:t>
            </a:r>
          </a:p>
          <a:p>
            <a:pPr marL="628650" lvl="1" indent="-171450">
              <a:buFont typeface="Arial" panose="020B0604020202020204" pitchFamily="34" charset="0"/>
              <a:buChar char="•"/>
            </a:pPr>
            <a:r>
              <a:rPr lang="en-US" dirty="0"/>
              <a:t>Native sixed integers</a:t>
            </a:r>
          </a:p>
          <a:p>
            <a:pPr marL="628650" lvl="1" indent="-171450">
              <a:buFont typeface="Arial" panose="020B0604020202020204" pitchFamily="34" charset="0"/>
              <a:buChar char="•"/>
            </a:pPr>
            <a:r>
              <a:rPr lang="en-US" dirty="0"/>
              <a:t>Function pointers</a:t>
            </a:r>
          </a:p>
          <a:p>
            <a:pPr marL="628650" lvl="1" indent="-171450">
              <a:buFont typeface="Arial" panose="020B0604020202020204" pitchFamily="34" charset="0"/>
              <a:buChar char="•"/>
            </a:pPr>
            <a:r>
              <a:rPr lang="en-US" dirty="0"/>
              <a:t>Suppress emitting </a:t>
            </a:r>
            <a:r>
              <a:rPr lang="en-US" dirty="0" err="1"/>
              <a:t>localsinit</a:t>
            </a:r>
            <a:r>
              <a:rPr lang="en-US" dirty="0"/>
              <a:t> flag</a:t>
            </a:r>
          </a:p>
          <a:p>
            <a:pPr marL="171450" lvl="0" indent="-171450">
              <a:buFont typeface="Arial" panose="020B0604020202020204" pitchFamily="34" charset="0"/>
              <a:buChar char="•"/>
            </a:pPr>
            <a:r>
              <a:rPr lang="en-US" dirty="0"/>
              <a:t>Fit and finish features</a:t>
            </a:r>
          </a:p>
          <a:p>
            <a:pPr marL="628650" lvl="1" indent="-171450">
              <a:buFont typeface="Arial" panose="020B0604020202020204" pitchFamily="34" charset="0"/>
              <a:buChar char="•"/>
            </a:pPr>
            <a:r>
              <a:rPr lang="en-US" dirty="0"/>
              <a:t>Target-typed new expressions</a:t>
            </a:r>
          </a:p>
          <a:p>
            <a:pPr marL="628650" lvl="1" indent="-171450">
              <a:buFont typeface="Arial" panose="020B0604020202020204" pitchFamily="34" charset="0"/>
              <a:buChar char="•"/>
            </a:pPr>
            <a:r>
              <a:rPr lang="en-US" dirty="0"/>
              <a:t>Static anonymous functions</a:t>
            </a:r>
          </a:p>
          <a:p>
            <a:pPr marL="628650" lvl="1" indent="-171450">
              <a:buFont typeface="Arial" panose="020B0604020202020204" pitchFamily="34" charset="0"/>
              <a:buChar char="•"/>
            </a:pPr>
            <a:r>
              <a:rPr lang="en-US" dirty="0"/>
              <a:t>Target-typed conditional expressions</a:t>
            </a:r>
          </a:p>
          <a:p>
            <a:pPr marL="628650" lvl="1" indent="-171450">
              <a:buFont typeface="Arial" panose="020B0604020202020204" pitchFamily="34" charset="0"/>
              <a:buChar char="•"/>
            </a:pPr>
            <a:r>
              <a:rPr lang="en-US" dirty="0"/>
              <a:t>Covariant return types</a:t>
            </a:r>
          </a:p>
          <a:p>
            <a:pPr marL="628650" lvl="1" indent="-171450">
              <a:buFont typeface="Arial" panose="020B0604020202020204" pitchFamily="34" charset="0"/>
              <a:buChar char="•"/>
            </a:pPr>
            <a:r>
              <a:rPr lang="en-US" dirty="0"/>
              <a:t>Extension </a:t>
            </a:r>
            <a:r>
              <a:rPr lang="en-US" dirty="0" err="1"/>
              <a:t>GetEnumerator</a:t>
            </a:r>
            <a:r>
              <a:rPr lang="en-US" dirty="0"/>
              <a:t> support for foreach loops</a:t>
            </a:r>
          </a:p>
          <a:p>
            <a:pPr marL="628650" lvl="1" indent="-171450">
              <a:buFont typeface="Arial" panose="020B0604020202020204" pitchFamily="34" charset="0"/>
              <a:buChar char="•"/>
            </a:pPr>
            <a:r>
              <a:rPr lang="en-US" dirty="0"/>
              <a:t>Lambda discard parameters</a:t>
            </a:r>
          </a:p>
          <a:p>
            <a:pPr marL="628650" lvl="1" indent="-171450">
              <a:buFont typeface="Arial" panose="020B0604020202020204" pitchFamily="34" charset="0"/>
              <a:buChar char="•"/>
            </a:pPr>
            <a:r>
              <a:rPr lang="en-US" dirty="0"/>
              <a:t>Attributes on local functions</a:t>
            </a:r>
          </a:p>
          <a:p>
            <a:pPr marL="171450" lvl="0" indent="-171450">
              <a:buFont typeface="Arial" panose="020B0604020202020204" pitchFamily="34" charset="0"/>
              <a:buChar char="•"/>
            </a:pPr>
            <a:r>
              <a:rPr lang="en-US" dirty="0"/>
              <a:t>Support for code generators</a:t>
            </a:r>
          </a:p>
          <a:p>
            <a:pPr marL="628650" lvl="1" indent="-171450">
              <a:buFont typeface="Arial" panose="020B0604020202020204" pitchFamily="34" charset="0"/>
              <a:buChar char="•"/>
            </a:pPr>
            <a:r>
              <a:rPr lang="en-US" dirty="0"/>
              <a:t>Module initializers</a:t>
            </a:r>
          </a:p>
          <a:p>
            <a:pPr marL="628650" lvl="1" indent="-171450">
              <a:buFont typeface="Arial" panose="020B0604020202020204" pitchFamily="34" charset="0"/>
              <a:buChar char="•"/>
            </a:pPr>
            <a:r>
              <a:rPr lang="en-US" dirty="0"/>
              <a:t>New features for partial methods</a:t>
            </a:r>
          </a:p>
        </p:txBody>
      </p:sp>
      <p:sp>
        <p:nvSpPr>
          <p:cNvPr id="4" name="Slide Number Placeholder 3"/>
          <p:cNvSpPr>
            <a:spLocks noGrp="1"/>
          </p:cNvSpPr>
          <p:nvPr>
            <p:ph type="sldNum" sz="quarter" idx="5"/>
          </p:nvPr>
        </p:nvSpPr>
        <p:spPr/>
        <p:txBody>
          <a:bodyPr/>
          <a:lstStyle/>
          <a:p>
            <a:fld id="{17CBE130-43A2-44F6-AD9E-C7265C381808}" type="slidenum">
              <a:rPr lang="en-US" smtClean="0"/>
              <a:t>26</a:t>
            </a:fld>
            <a:endParaRPr lang="en-US"/>
          </a:p>
        </p:txBody>
      </p:sp>
    </p:spTree>
    <p:extLst>
      <p:ext uri="{BB962C8B-B14F-4D97-AF65-F5344CB8AC3E}">
        <p14:creationId xmlns:p14="http://schemas.microsoft.com/office/powerpoint/2010/main" val="277912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27</a:t>
            </a:fld>
            <a:endParaRPr lang="en-US"/>
          </a:p>
        </p:txBody>
      </p:sp>
    </p:spTree>
    <p:extLst>
      <p:ext uri="{BB962C8B-B14F-4D97-AF65-F5344CB8AC3E}">
        <p14:creationId xmlns:p14="http://schemas.microsoft.com/office/powerpoint/2010/main" val="116611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28</a:t>
            </a:fld>
            <a:endParaRPr lang="en-US"/>
          </a:p>
        </p:txBody>
      </p:sp>
    </p:spTree>
    <p:extLst>
      <p:ext uri="{BB962C8B-B14F-4D97-AF65-F5344CB8AC3E}">
        <p14:creationId xmlns:p14="http://schemas.microsoft.com/office/powerpoint/2010/main" val="3681068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29</a:t>
            </a:fld>
            <a:endParaRPr lang="en-US"/>
          </a:p>
        </p:txBody>
      </p:sp>
    </p:spTree>
    <p:extLst>
      <p:ext uri="{BB962C8B-B14F-4D97-AF65-F5344CB8AC3E}">
        <p14:creationId xmlns:p14="http://schemas.microsoft.com/office/powerpoint/2010/main" val="225837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 migration bundle is a small executable containing migrations and the code needed to apply these migrations to the database.</a:t>
            </a:r>
          </a:p>
        </p:txBody>
      </p:sp>
      <p:sp>
        <p:nvSpPr>
          <p:cNvPr id="4" name="Slide Number Placeholder 3"/>
          <p:cNvSpPr>
            <a:spLocks noGrp="1"/>
          </p:cNvSpPr>
          <p:nvPr>
            <p:ph type="sldNum" sz="quarter" idx="5"/>
          </p:nvPr>
        </p:nvSpPr>
        <p:spPr/>
        <p:txBody>
          <a:bodyPr/>
          <a:lstStyle/>
          <a:p>
            <a:fld id="{17CBE130-43A2-44F6-AD9E-C7265C381808}" type="slidenum">
              <a:rPr lang="en-US" smtClean="0"/>
              <a:t>31</a:t>
            </a:fld>
            <a:endParaRPr lang="en-US"/>
          </a:p>
        </p:txBody>
      </p:sp>
    </p:spTree>
    <p:extLst>
      <p:ext uri="{BB962C8B-B14F-4D97-AF65-F5344CB8AC3E}">
        <p14:creationId xmlns:p14="http://schemas.microsoft.com/office/powerpoint/2010/main" val="334141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Production stress-tested</a:t>
            </a:r>
            <a:r>
              <a:rPr lang="en-US" b="0" dirty="0"/>
              <a:t> with Microsoft services, cloud apps run by other companies, and open source projects</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Support for three years</a:t>
            </a:r>
            <a:r>
              <a:rPr lang="en-US" b="0" dirty="0"/>
              <a:t> as the latest long-term support (LTS) release</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Unified platform </a:t>
            </a:r>
            <a:r>
              <a:rPr lang="en-US" b="0" dirty="0"/>
              <a:t>across browser, cloud, desktop, IoT, and mobile apps, all using the same .NET Libraries, and the ability to share code easily.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Performance</a:t>
            </a:r>
            <a:r>
              <a:rPr lang="en-US" b="0" dirty="0"/>
              <a:t> is greatly improved across the board and for file I/O in particular, which together result in decreased execution time, latency, and memory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Hot Reload</a:t>
            </a:r>
            <a:r>
              <a:rPr lang="en-US" b="0" dirty="0"/>
              <a:t> enables you to skip rebuilding and restarting your app to view a new change – while your app is running – supported in Visual Studio 2022 and from the .NET CLI, for C# and Visual Basic.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Cloud diagnostics</a:t>
            </a:r>
            <a:r>
              <a:rPr lang="en-US" b="0" dirty="0"/>
              <a:t> have been improved with </a:t>
            </a:r>
            <a:r>
              <a:rPr lang="en-US" b="0" dirty="0" err="1"/>
              <a:t>OpenTelemetry</a:t>
            </a:r>
            <a:r>
              <a:rPr lang="en-US" b="0" dirty="0"/>
              <a:t>, and dotnet monitor, which is now supported in production and available with Azure App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JSON APIs</a:t>
            </a:r>
            <a:r>
              <a:rPr lang="en-US" b="0" dirty="0"/>
              <a:t> are more capable and have higher performance with a source generator for the serializer.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Minimal APIs</a:t>
            </a:r>
            <a:r>
              <a:rPr lang="en-US" b="0" dirty="0"/>
              <a:t> introduced in ASP.NET Core to simplify the getting started experience and improve the performance of HTTP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t>Blazor</a:t>
            </a:r>
            <a:r>
              <a:rPr lang="en-US" b="0" dirty="0"/>
              <a:t> components can now be rendered from JavaScript and integrated with existing JavaScript based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t>WebAssembly</a:t>
            </a:r>
            <a:r>
              <a:rPr lang="en-US" b="1" dirty="0"/>
              <a:t> AOT</a:t>
            </a:r>
            <a:r>
              <a:rPr lang="en-US" b="0" dirty="0"/>
              <a:t> compilation for </a:t>
            </a:r>
            <a:r>
              <a:rPr lang="en-US" b="0" dirty="0" err="1"/>
              <a:t>Blazor</a:t>
            </a:r>
            <a:r>
              <a:rPr lang="en-US" b="0" dirty="0"/>
              <a:t> </a:t>
            </a:r>
            <a:r>
              <a:rPr lang="en-US" b="0" dirty="0" err="1"/>
              <a:t>WebAssembly</a:t>
            </a:r>
            <a:r>
              <a:rPr lang="en-US" b="0" dirty="0"/>
              <a:t> (</a:t>
            </a:r>
            <a:r>
              <a:rPr lang="en-US" b="0" dirty="0" err="1"/>
              <a:t>Wasm</a:t>
            </a:r>
            <a:r>
              <a:rPr lang="en-US" b="0" dirty="0"/>
              <a:t>) apps as well as support for runtime relinking and native dependances.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Single-Page Apps</a:t>
            </a:r>
            <a:r>
              <a:rPr lang="en-US" b="0" dirty="0"/>
              <a:t> built with ASP.NET Core now use a more flexible pattern that can be used with Angular, React, and other populate frontend JavaScript frameworks.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HTTP/3</a:t>
            </a:r>
            <a:r>
              <a:rPr lang="en-US" b="0" dirty="0"/>
              <a:t> has been added so that ASP.NET Core, </a:t>
            </a:r>
            <a:r>
              <a:rPr lang="en-US" b="0" dirty="0" err="1"/>
              <a:t>HttpClient</a:t>
            </a:r>
            <a:r>
              <a:rPr lang="en-US" b="0" dirty="0"/>
              <a:t>, and </a:t>
            </a:r>
            <a:r>
              <a:rPr lang="en-US" b="0" dirty="0" err="1"/>
              <a:t>gRPC</a:t>
            </a:r>
            <a:r>
              <a:rPr lang="en-US" b="0" dirty="0"/>
              <a:t> can all interact with HTTP/3 clients and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File IO</a:t>
            </a:r>
            <a:r>
              <a:rPr lang="en-US" b="0" dirty="0"/>
              <a:t> now has support for symbolic links and has greatly improved performance with a re-written-from-scratch </a:t>
            </a:r>
            <a:r>
              <a:rPr lang="en-US" b="0" dirty="0" err="1"/>
              <a:t>FileStream</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Security</a:t>
            </a:r>
            <a:r>
              <a:rPr lang="en-US" b="0" dirty="0"/>
              <a:t> has been improved with support for OpenSSL 3, the ChaCha20Poply1305 encryption scheme, and runtime defense-in-depth mitigations, specifically W^X and CET.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Single-file apps (extraction-free)</a:t>
            </a:r>
            <a:r>
              <a:rPr lang="en-US" b="0" dirty="0"/>
              <a:t> can be published for Linux, macOS, and Windows (previously only Linux)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IL trimming</a:t>
            </a:r>
            <a:r>
              <a:rPr lang="en-US" b="0" dirty="0"/>
              <a:t> is now more capable and effective, with new warnings and analyzers to ensure correct final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Source generators and analyzers</a:t>
            </a:r>
            <a:r>
              <a:rPr lang="en-US" b="0" dirty="0"/>
              <a:t> have been added that help you produce better, safer, and higher performance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Source build</a:t>
            </a:r>
            <a:r>
              <a:rPr lang="en-US" b="0" dirty="0"/>
              <a:t> enables organizations like Red Hat to build .NET from source and offer their own builds to their users.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13</a:t>
            </a:fld>
            <a:endParaRPr lang="en-US"/>
          </a:p>
        </p:txBody>
      </p:sp>
    </p:spTree>
    <p:extLst>
      <p:ext uri="{BB962C8B-B14F-4D97-AF65-F5344CB8AC3E}">
        <p14:creationId xmlns:p14="http://schemas.microsoft.com/office/powerpoint/2010/main" val="2767259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Compiled models can improve EF Core startup time for applications with large models.</a:t>
            </a:r>
          </a:p>
          <a:p>
            <a:endParaRPr lang="en-US" b="0" dirty="0"/>
          </a:p>
          <a:p>
            <a:r>
              <a:rPr lang="en-US" b="0" dirty="0"/>
              <a:t>Startup time means the time to perform the first operation on a </a:t>
            </a:r>
            <a:r>
              <a:rPr lang="en-US" b="0" dirty="0" err="1"/>
              <a:t>DbContext</a:t>
            </a:r>
            <a:r>
              <a:rPr lang="en-US" b="0" dirty="0"/>
              <a:t> when that </a:t>
            </a:r>
            <a:r>
              <a:rPr lang="en-US" b="0" dirty="0" err="1"/>
              <a:t>DbContext</a:t>
            </a:r>
            <a:r>
              <a:rPr lang="en-US" b="0" dirty="0"/>
              <a:t> type is used for the first time in the application.  Note that just creating a </a:t>
            </a:r>
            <a:r>
              <a:rPr lang="en-US" b="0" dirty="0" err="1"/>
              <a:t>DbContext</a:t>
            </a:r>
            <a:r>
              <a:rPr lang="en-US" b="0" dirty="0"/>
              <a:t> instance does not cause the EF model to be initialized.  Instead, typical first operations that cause the model to be initialized include calling </a:t>
            </a:r>
            <a:r>
              <a:rPr lang="en-US" b="0" dirty="0" err="1"/>
              <a:t>DbContext.Add</a:t>
            </a:r>
            <a:r>
              <a:rPr lang="en-US" b="0" dirty="0"/>
              <a:t> or </a:t>
            </a:r>
            <a:r>
              <a:rPr lang="en-US" b="0" dirty="0" err="1"/>
              <a:t>exectugin</a:t>
            </a:r>
            <a:r>
              <a:rPr lang="en-US" b="0" dirty="0"/>
              <a:t> the first query.</a:t>
            </a:r>
          </a:p>
        </p:txBody>
      </p:sp>
      <p:sp>
        <p:nvSpPr>
          <p:cNvPr id="4" name="Slide Number Placeholder 3"/>
          <p:cNvSpPr>
            <a:spLocks noGrp="1"/>
          </p:cNvSpPr>
          <p:nvPr>
            <p:ph type="sldNum" sz="quarter" idx="5"/>
          </p:nvPr>
        </p:nvSpPr>
        <p:spPr/>
        <p:txBody>
          <a:bodyPr/>
          <a:lstStyle/>
          <a:p>
            <a:fld id="{17CBE130-43A2-44F6-AD9E-C7265C381808}" type="slidenum">
              <a:rPr lang="en-US" smtClean="0"/>
              <a:t>32</a:t>
            </a:fld>
            <a:endParaRPr lang="en-US"/>
          </a:p>
        </p:txBody>
      </p:sp>
    </p:spTree>
    <p:extLst>
      <p:ext uri="{BB962C8B-B14F-4D97-AF65-F5344CB8AC3E}">
        <p14:creationId xmlns:p14="http://schemas.microsoft.com/office/powerpoint/2010/main" val="330264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Compiled models can improve EF Core startup time for applications with large models.</a:t>
            </a:r>
          </a:p>
          <a:p>
            <a:endParaRPr lang="en-US" b="0" dirty="0"/>
          </a:p>
          <a:p>
            <a:r>
              <a:rPr lang="en-US" b="0" dirty="0"/>
              <a:t>Startup time means the time to perform the first operation on a </a:t>
            </a:r>
            <a:r>
              <a:rPr lang="en-US" b="0" dirty="0" err="1"/>
              <a:t>DbContext</a:t>
            </a:r>
            <a:r>
              <a:rPr lang="en-US" b="0" dirty="0"/>
              <a:t> when that </a:t>
            </a:r>
            <a:r>
              <a:rPr lang="en-US" b="0" dirty="0" err="1"/>
              <a:t>DbContext</a:t>
            </a:r>
            <a:r>
              <a:rPr lang="en-US" b="0" dirty="0"/>
              <a:t> type is used for the first time in the application.  Note that just creating a </a:t>
            </a:r>
            <a:r>
              <a:rPr lang="en-US" b="0" dirty="0" err="1"/>
              <a:t>DbContext</a:t>
            </a:r>
            <a:r>
              <a:rPr lang="en-US" b="0" dirty="0"/>
              <a:t> instance does not cause the EF model to be initialized.  Instead, typical first operations that cause the model to be initialized include calling </a:t>
            </a:r>
            <a:r>
              <a:rPr lang="en-US" b="0" dirty="0" err="1"/>
              <a:t>DbContext.Add</a:t>
            </a:r>
            <a:r>
              <a:rPr lang="en-US" b="0" dirty="0"/>
              <a:t> or </a:t>
            </a:r>
            <a:r>
              <a:rPr lang="en-US" b="0" dirty="0" err="1"/>
              <a:t>exectugin</a:t>
            </a:r>
            <a:r>
              <a:rPr lang="en-US" b="0" dirty="0"/>
              <a:t> the first query.</a:t>
            </a:r>
          </a:p>
        </p:txBody>
      </p:sp>
      <p:sp>
        <p:nvSpPr>
          <p:cNvPr id="4" name="Slide Number Placeholder 3"/>
          <p:cNvSpPr>
            <a:spLocks noGrp="1"/>
          </p:cNvSpPr>
          <p:nvPr>
            <p:ph type="sldNum" sz="quarter" idx="5"/>
          </p:nvPr>
        </p:nvSpPr>
        <p:spPr/>
        <p:txBody>
          <a:bodyPr/>
          <a:lstStyle/>
          <a:p>
            <a:fld id="{17CBE130-43A2-44F6-AD9E-C7265C381808}" type="slidenum">
              <a:rPr lang="en-US" smtClean="0"/>
              <a:t>33</a:t>
            </a:fld>
            <a:endParaRPr lang="en-US"/>
          </a:p>
        </p:txBody>
      </p:sp>
    </p:spTree>
    <p:extLst>
      <p:ext uri="{BB962C8B-B14F-4D97-AF65-F5344CB8AC3E}">
        <p14:creationId xmlns:p14="http://schemas.microsoft.com/office/powerpoint/2010/main" val="2525218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Significant improvements to query performance:</a:t>
            </a:r>
          </a:p>
          <a:p>
            <a:endParaRPr lang="en-US" b="0" dirty="0"/>
          </a:p>
          <a:p>
            <a:pPr marL="171450" indent="-171450">
              <a:buFont typeface="Arial" panose="020B0604020202020204" pitchFamily="34" charset="0"/>
              <a:buChar char="•"/>
            </a:pPr>
            <a:r>
              <a:rPr lang="en-US" b="0" dirty="0"/>
              <a:t>70% faster on the industry-standard </a:t>
            </a:r>
            <a:r>
              <a:rPr lang="en-US" b="0" dirty="0" err="1"/>
              <a:t>TechEmpower</a:t>
            </a:r>
            <a:r>
              <a:rPr lang="en-US" b="0" dirty="0"/>
              <a:t> Fortunes benchmark, compared to 5.0</a:t>
            </a:r>
          </a:p>
          <a:p>
            <a:pPr marL="171450" indent="-171450">
              <a:buFont typeface="Arial" panose="020B0604020202020204" pitchFamily="34" charset="0"/>
              <a:buChar char="•"/>
            </a:pPr>
            <a:r>
              <a:rPr lang="en-US" b="0" dirty="0"/>
              <a:t>31% faster executing untracked queries</a:t>
            </a:r>
          </a:p>
          <a:p>
            <a:pPr marL="171450" indent="-171450">
              <a:buFont typeface="Arial" panose="020B0604020202020204" pitchFamily="34" charset="0"/>
              <a:buChar char="•"/>
            </a:pPr>
            <a:r>
              <a:rPr lang="en-US" b="0" dirty="0"/>
              <a:t>Heap allocations have been reduced by 43% when executing queries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Gap between the Dapper and EF Core in the </a:t>
            </a:r>
            <a:r>
              <a:rPr lang="en-US" b="0" dirty="0" err="1"/>
              <a:t>TechEmpower</a:t>
            </a:r>
            <a:r>
              <a:rPr lang="en-US" b="0" dirty="0"/>
              <a:t> Fortunes benchmark narrowed from 55% to around a little under 5%</a:t>
            </a:r>
          </a:p>
        </p:txBody>
      </p:sp>
      <p:sp>
        <p:nvSpPr>
          <p:cNvPr id="4" name="Slide Number Placeholder 3"/>
          <p:cNvSpPr>
            <a:spLocks noGrp="1"/>
          </p:cNvSpPr>
          <p:nvPr>
            <p:ph type="sldNum" sz="quarter" idx="5"/>
          </p:nvPr>
        </p:nvSpPr>
        <p:spPr/>
        <p:txBody>
          <a:bodyPr/>
          <a:lstStyle/>
          <a:p>
            <a:fld id="{17CBE130-43A2-44F6-AD9E-C7265C381808}" type="slidenum">
              <a:rPr lang="en-US" smtClean="0"/>
              <a:t>34</a:t>
            </a:fld>
            <a:endParaRPr lang="en-US"/>
          </a:p>
        </p:txBody>
      </p:sp>
    </p:spTree>
    <p:extLst>
      <p:ext uri="{BB962C8B-B14F-4D97-AF65-F5344CB8AC3E}">
        <p14:creationId xmlns:p14="http://schemas.microsoft.com/office/powerpoint/2010/main" val="284684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sng" dirty="0"/>
              <a:t>Default to implicit ownership</a:t>
            </a:r>
            <a:endParaRPr lang="en-US" b="0" u="none" dirty="0"/>
          </a:p>
          <a:p>
            <a:pPr marL="0" indent="0">
              <a:buFont typeface="Arial" panose="020B0604020202020204" pitchFamily="34" charset="0"/>
              <a:buNone/>
            </a:pPr>
            <a:r>
              <a:rPr lang="en-US" b="0" u="none" dirty="0"/>
              <a:t>When building a model for the Cosmos provider, EF Core will mark child entity types as owned by their parent entity by default.  This removes the need for much of the </a:t>
            </a:r>
            <a:r>
              <a:rPr lang="en-US" b="0" u="none" dirty="0" err="1"/>
              <a:t>OwnsMany</a:t>
            </a:r>
            <a:r>
              <a:rPr lang="en-US" b="0" u="none" dirty="0"/>
              <a:t> and </a:t>
            </a:r>
            <a:r>
              <a:rPr lang="en-US" b="0" u="none" dirty="0" err="1"/>
              <a:t>OwnsOne</a:t>
            </a:r>
            <a:r>
              <a:rPr lang="en-US" b="0" u="none" dirty="0"/>
              <a:t> calls in the Cosmos model.  This makes it easier to embed child </a:t>
            </a:r>
            <a:r>
              <a:rPr lang="en-US" b="0" u="none" dirty="0" err="1"/>
              <a:t>typees</a:t>
            </a:r>
            <a:r>
              <a:rPr lang="en-US" b="0" u="none" dirty="0"/>
              <a:t> into the document for the parent type.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Collections of primitive types</a:t>
            </a:r>
            <a:endParaRPr lang="en-US" b="0" u="none" dirty="0"/>
          </a:p>
          <a:p>
            <a:pPr marL="0" indent="0">
              <a:buFont typeface="Arial" panose="020B0604020202020204" pitchFamily="34" charset="0"/>
              <a:buNone/>
            </a:pPr>
            <a:r>
              <a:rPr lang="en-US" b="0" u="none" dirty="0"/>
              <a:t>Natively maps collections of primitive types.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err="1"/>
              <a:t>Tranlations</a:t>
            </a:r>
            <a:r>
              <a:rPr lang="en-US" b="0" u="sng" dirty="0"/>
              <a:t> to built-in functions</a:t>
            </a:r>
            <a:endParaRPr lang="en-US" b="0" u="none" dirty="0"/>
          </a:p>
          <a:p>
            <a:pPr marL="0" indent="0">
              <a:buFont typeface="Arial" panose="020B0604020202020204" pitchFamily="34" charset="0"/>
              <a:buNone/>
            </a:pPr>
            <a:r>
              <a:rPr lang="en-US" b="0" u="none" dirty="0"/>
              <a:t>Now translates more Base Class Library methods to Cosmos built-in functions: String translations, math translations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Raw SQL queries with </a:t>
            </a:r>
            <a:r>
              <a:rPr lang="en-US" b="0" u="sng" dirty="0" err="1"/>
              <a:t>FromSql</a:t>
            </a:r>
            <a:endParaRPr lang="en-US" b="0" u="none" dirty="0"/>
          </a:p>
          <a:p>
            <a:pPr marL="0" indent="0">
              <a:buFont typeface="Arial" panose="020B0604020202020204" pitchFamily="34" charset="0"/>
              <a:buNone/>
            </a:pPr>
            <a:r>
              <a:rPr lang="en-US" b="0" u="none" dirty="0"/>
              <a:t>Sometimes it is necessary to execute a raw SQL query instead of using LINQ; works the same way as with relational providers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Distinct queries</a:t>
            </a:r>
            <a:endParaRPr lang="en-US" b="0" u="none" dirty="0"/>
          </a:p>
          <a:p>
            <a:pPr marL="0" indent="0">
              <a:buFont typeface="Arial" panose="020B0604020202020204" pitchFamily="34" charset="0"/>
              <a:buNone/>
            </a:pPr>
            <a:r>
              <a:rPr lang="en-US" b="0" u="none" dirty="0"/>
              <a:t>Simple queries using Distinct are now translated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Diagnostics</a:t>
            </a:r>
            <a:endParaRPr lang="en-US" b="0" u="none" dirty="0"/>
          </a:p>
          <a:p>
            <a:pPr marL="0" indent="0">
              <a:buFont typeface="Arial" panose="020B0604020202020204" pitchFamily="34" charset="0"/>
              <a:buNone/>
            </a:pPr>
            <a:r>
              <a:rPr lang="en-US" b="0" u="none" dirty="0"/>
              <a:t>More diagnostic information, including events for inserting, querying, updating, and deleting data from the database.  The request units (RU) are included in these events whenever appropriate.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Configure throughput</a:t>
            </a:r>
            <a:endParaRPr lang="en-US" b="0" u="none" dirty="0"/>
          </a:p>
          <a:p>
            <a:pPr marL="0" indent="0">
              <a:buFont typeface="Arial" panose="020B0604020202020204" pitchFamily="34" charset="0"/>
              <a:buNone/>
            </a:pPr>
            <a:r>
              <a:rPr lang="en-US" b="0" u="none" dirty="0"/>
              <a:t>Now can be configured with manual or auto-scale throughput.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Configure time-to-live</a:t>
            </a:r>
            <a:endParaRPr lang="en-US" b="0" u="none" dirty="0"/>
          </a:p>
          <a:p>
            <a:pPr marL="0" indent="0">
              <a:buFont typeface="Arial" panose="020B0604020202020204" pitchFamily="34" charset="0"/>
              <a:buNone/>
            </a:pPr>
            <a:r>
              <a:rPr lang="en-US" b="0" u="none" dirty="0"/>
              <a:t>Entity types can be configured with the default time-to-live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sng" dirty="0"/>
              <a:t>Resolve HTTP client factory</a:t>
            </a:r>
            <a:endParaRPr lang="en-US" b="0" u="none" dirty="0"/>
          </a:p>
          <a:p>
            <a:pPr marL="0" indent="0">
              <a:buFont typeface="Arial" panose="020B0604020202020204" pitchFamily="34" charset="0"/>
              <a:buNone/>
            </a:pPr>
            <a:r>
              <a:rPr lang="en-US" b="0" u="none" dirty="0"/>
              <a:t>The </a:t>
            </a:r>
            <a:r>
              <a:rPr lang="en-US" b="0" u="none" dirty="0" err="1"/>
              <a:t>HttpClientFactory</a:t>
            </a:r>
            <a:r>
              <a:rPr lang="en-US" b="0" u="none" dirty="0"/>
              <a:t> used by the Cosmos provider can now be set </a:t>
            </a:r>
            <a:r>
              <a:rPr lang="en-US" b="0" u="none" dirty="0" err="1"/>
              <a:t>explicity</a:t>
            </a:r>
            <a:r>
              <a:rPr lang="en-US" b="0" u="none" dirty="0"/>
              <a:t>.  This can be especially useful during testing, for example to bypass certificate validation when using the Cosmos emulator on Linux</a:t>
            </a:r>
            <a:endParaRPr lang="en-US" b="0" u="sng" dirty="0"/>
          </a:p>
        </p:txBody>
      </p:sp>
      <p:sp>
        <p:nvSpPr>
          <p:cNvPr id="4" name="Slide Number Placeholder 3"/>
          <p:cNvSpPr>
            <a:spLocks noGrp="1"/>
          </p:cNvSpPr>
          <p:nvPr>
            <p:ph type="sldNum" sz="quarter" idx="5"/>
          </p:nvPr>
        </p:nvSpPr>
        <p:spPr/>
        <p:txBody>
          <a:bodyPr/>
          <a:lstStyle/>
          <a:p>
            <a:fld id="{17CBE130-43A2-44F6-AD9E-C7265C381808}" type="slidenum">
              <a:rPr lang="en-US" smtClean="0"/>
              <a:t>35</a:t>
            </a:fld>
            <a:endParaRPr lang="en-US"/>
          </a:p>
        </p:txBody>
      </p:sp>
    </p:spTree>
    <p:extLst>
      <p:ext uri="{BB962C8B-B14F-4D97-AF65-F5344CB8AC3E}">
        <p14:creationId xmlns:p14="http://schemas.microsoft.com/office/powerpoint/2010/main" val="749114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Use [</a:t>
            </a:r>
            <a:r>
              <a:rPr lang="en-US" b="0" u="sng" dirty="0" err="1"/>
              <a:t>ColumnAttribute.Order</a:t>
            </a:r>
            <a:r>
              <a:rPr lang="en-US" b="0" u="sng" dirty="0"/>
              <a:t>] when creating tables</a:t>
            </a:r>
            <a:endParaRPr lang="en-US" b="0" u="none" dirty="0"/>
          </a:p>
          <a:p>
            <a:r>
              <a:rPr lang="en-US" b="0" u="none" dirty="0"/>
              <a:t>The </a:t>
            </a:r>
            <a:r>
              <a:rPr lang="en-US" b="0" i="0" u="none" dirty="0"/>
              <a:t>Order property of </a:t>
            </a:r>
            <a:r>
              <a:rPr lang="en-US" b="0" i="0" u="none" dirty="0" err="1"/>
              <a:t>ColumnAttribute</a:t>
            </a:r>
            <a:r>
              <a:rPr lang="en-US" b="0" i="0" u="none" dirty="0"/>
              <a:t> can now be used to order columns when creating a table with migrations.</a:t>
            </a:r>
          </a:p>
          <a:p>
            <a:endParaRPr lang="en-US" b="0" i="0" u="none" dirty="0"/>
          </a:p>
          <a:p>
            <a:r>
              <a:rPr lang="en-US" b="0" i="0" u="sng" dirty="0"/>
              <a:t>EF Core Minimal API</a:t>
            </a:r>
            <a:endParaRPr lang="en-US" b="0" i="0" u="none" dirty="0"/>
          </a:p>
          <a:p>
            <a:r>
              <a:rPr lang="en-US" b="0" i="0" u="none" dirty="0"/>
              <a:t>.NET Core 6.0 contains a new extension method that registers a </a:t>
            </a:r>
            <a:r>
              <a:rPr lang="en-US" b="0" i="0" u="none" dirty="0" err="1"/>
              <a:t>DbContext</a:t>
            </a:r>
            <a:r>
              <a:rPr lang="en-US" b="0" i="0" u="none" dirty="0"/>
              <a:t> type and supplies the configuration for a database provider in a single. Line.</a:t>
            </a:r>
          </a:p>
          <a:p>
            <a:endParaRPr lang="en-US" b="0" i="0" u="none" dirty="0"/>
          </a:p>
          <a:p>
            <a:r>
              <a:rPr lang="en-US" b="0" i="0" u="sng" dirty="0"/>
              <a:t>Preserve synchronization context in </a:t>
            </a:r>
            <a:r>
              <a:rPr lang="en-US" b="0" i="0" u="sng" dirty="0" err="1"/>
              <a:t>SaveChangesAsync</a:t>
            </a:r>
            <a:endParaRPr lang="en-US" b="0" i="0" u="none" dirty="0"/>
          </a:p>
          <a:p>
            <a:endParaRPr lang="en-US" b="0" i="0" u="none" dirty="0"/>
          </a:p>
          <a:p>
            <a:r>
              <a:rPr lang="en-US" b="0" i="0" u="sng" dirty="0"/>
              <a:t>In-memory database: validate required properties are not null</a:t>
            </a:r>
            <a:endParaRPr lang="en-US" b="0" i="0" u="none" dirty="0"/>
          </a:p>
          <a:p>
            <a:r>
              <a:rPr lang="en-US" b="0" i="0" u="none" dirty="0"/>
              <a:t>The EF Core in-memory database will now throw an exception if an attempt is made to save a null value for a property marked as required.</a:t>
            </a:r>
          </a:p>
          <a:p>
            <a:endParaRPr lang="en-US" b="0" i="0" u="none" dirty="0"/>
          </a:p>
          <a:p>
            <a:r>
              <a:rPr lang="en-US" b="0" i="0" u="sng" dirty="0"/>
              <a:t>Command source information for diagnostics and interceptors</a:t>
            </a:r>
            <a:endParaRPr lang="en-US" b="0" i="0" u="none" dirty="0"/>
          </a:p>
          <a:p>
            <a:endParaRPr lang="en-US" b="0" i="0" u="none" dirty="0"/>
          </a:p>
          <a:p>
            <a:r>
              <a:rPr lang="en-US" b="0" i="0" u="sng" dirty="0"/>
              <a:t>Better temporary values handling</a:t>
            </a:r>
            <a:endParaRPr lang="en-US" b="0" i="0" u="none" dirty="0"/>
          </a:p>
          <a:p>
            <a:endParaRPr lang="en-US" b="0" i="0" u="none" dirty="0"/>
          </a:p>
          <a:p>
            <a:r>
              <a:rPr lang="en-US" b="0" i="0" u="sng" dirty="0" err="1"/>
              <a:t>Ef</a:t>
            </a:r>
            <a:r>
              <a:rPr lang="en-US" b="0" i="0" u="sng" dirty="0"/>
              <a:t> Core annotated for C# nullable reference types</a:t>
            </a:r>
            <a:endParaRPr lang="en-US" b="0" i="0" u="none" dirty="0"/>
          </a:p>
          <a:p>
            <a:r>
              <a:rPr lang="en-US" b="0" i="0" u="none" dirty="0"/>
              <a:t>The EF Core codebase now uses C# nullable reference types throughout.  This means that you will get the correct compiler indications for null usage when using your own code.</a:t>
            </a:r>
            <a:endParaRPr lang="en-US" b="0" u="sng" dirty="0"/>
          </a:p>
        </p:txBody>
      </p:sp>
      <p:sp>
        <p:nvSpPr>
          <p:cNvPr id="4" name="Slide Number Placeholder 3"/>
          <p:cNvSpPr>
            <a:spLocks noGrp="1"/>
          </p:cNvSpPr>
          <p:nvPr>
            <p:ph type="sldNum" sz="quarter" idx="5"/>
          </p:nvPr>
        </p:nvSpPr>
        <p:spPr/>
        <p:txBody>
          <a:bodyPr/>
          <a:lstStyle/>
          <a:p>
            <a:fld id="{17CBE130-43A2-44F6-AD9E-C7265C381808}" type="slidenum">
              <a:rPr lang="en-US" smtClean="0"/>
              <a:t>36</a:t>
            </a:fld>
            <a:endParaRPr lang="en-US"/>
          </a:p>
        </p:txBody>
      </p:sp>
    </p:spTree>
    <p:extLst>
      <p:ext uri="{BB962C8B-B14F-4D97-AF65-F5344CB8AC3E}">
        <p14:creationId xmlns:p14="http://schemas.microsoft.com/office/powerpoint/2010/main" val="162200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Create a new ASP.NET Core app with just a few lines of code using the latest C# features and a simplified hosting model.</a:t>
            </a:r>
          </a:p>
        </p:txBody>
      </p:sp>
      <p:sp>
        <p:nvSpPr>
          <p:cNvPr id="4" name="Slide Number Placeholder 3"/>
          <p:cNvSpPr>
            <a:spLocks noGrp="1"/>
          </p:cNvSpPr>
          <p:nvPr>
            <p:ph type="sldNum" sz="quarter" idx="5"/>
          </p:nvPr>
        </p:nvSpPr>
        <p:spPr/>
        <p:txBody>
          <a:bodyPr/>
          <a:lstStyle/>
          <a:p>
            <a:fld id="{17CBE130-43A2-44F6-AD9E-C7265C381808}" type="slidenum">
              <a:rPr lang="en-US" smtClean="0"/>
              <a:t>38</a:t>
            </a:fld>
            <a:endParaRPr lang="en-US"/>
          </a:p>
        </p:txBody>
      </p:sp>
    </p:spTree>
    <p:extLst>
      <p:ext uri="{BB962C8B-B14F-4D97-AF65-F5344CB8AC3E}">
        <p14:creationId xmlns:p14="http://schemas.microsoft.com/office/powerpoint/2010/main" val="2471839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Asynchronously stream data from the sever without any need for buffering.</a:t>
            </a:r>
          </a:p>
        </p:txBody>
      </p:sp>
      <p:sp>
        <p:nvSpPr>
          <p:cNvPr id="4" name="Slide Number Placeholder 3"/>
          <p:cNvSpPr>
            <a:spLocks noGrp="1"/>
          </p:cNvSpPr>
          <p:nvPr>
            <p:ph type="sldNum" sz="quarter" idx="5"/>
          </p:nvPr>
        </p:nvSpPr>
        <p:spPr/>
        <p:txBody>
          <a:bodyPr/>
          <a:lstStyle/>
          <a:p>
            <a:fld id="{17CBE130-43A2-44F6-AD9E-C7265C381808}" type="slidenum">
              <a:rPr lang="en-US" smtClean="0"/>
              <a:t>39</a:t>
            </a:fld>
            <a:endParaRPr lang="en-US"/>
          </a:p>
        </p:txBody>
      </p:sp>
    </p:spTree>
    <p:extLst>
      <p:ext uri="{BB962C8B-B14F-4D97-AF65-F5344CB8AC3E}">
        <p14:creationId xmlns:p14="http://schemas.microsoft.com/office/powerpoint/2010/main" val="2573116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ASP.NET Core now comes with integrated Bootstrap 5.1 support</a:t>
            </a:r>
          </a:p>
        </p:txBody>
      </p:sp>
      <p:sp>
        <p:nvSpPr>
          <p:cNvPr id="4" name="Slide Number Placeholder 3"/>
          <p:cNvSpPr>
            <a:spLocks noGrp="1"/>
          </p:cNvSpPr>
          <p:nvPr>
            <p:ph type="sldNum" sz="quarter" idx="5"/>
          </p:nvPr>
        </p:nvSpPr>
        <p:spPr/>
        <p:txBody>
          <a:bodyPr/>
          <a:lstStyle/>
          <a:p>
            <a:fld id="{17CBE130-43A2-44F6-AD9E-C7265C381808}" type="slidenum">
              <a:rPr lang="en-US" smtClean="0"/>
              <a:t>40</a:t>
            </a:fld>
            <a:endParaRPr lang="en-US"/>
          </a:p>
        </p:txBody>
      </p:sp>
    </p:spTree>
    <p:extLst>
      <p:ext uri="{BB962C8B-B14F-4D97-AF65-F5344CB8AC3E}">
        <p14:creationId xmlns:p14="http://schemas.microsoft.com/office/powerpoint/2010/main" val="3297934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All ASP.NET Core templates now have C# null-state analysis enabled by default.</a:t>
            </a:r>
          </a:p>
        </p:txBody>
      </p:sp>
      <p:sp>
        <p:nvSpPr>
          <p:cNvPr id="4" name="Slide Number Placeholder 3"/>
          <p:cNvSpPr>
            <a:spLocks noGrp="1"/>
          </p:cNvSpPr>
          <p:nvPr>
            <p:ph type="sldNum" sz="quarter" idx="5"/>
          </p:nvPr>
        </p:nvSpPr>
        <p:spPr/>
        <p:txBody>
          <a:bodyPr/>
          <a:lstStyle/>
          <a:p>
            <a:fld id="{17CBE130-43A2-44F6-AD9E-C7265C381808}" type="slidenum">
              <a:rPr lang="en-US" smtClean="0"/>
              <a:t>41</a:t>
            </a:fld>
            <a:endParaRPr lang="en-US"/>
          </a:p>
        </p:txBody>
      </p:sp>
    </p:spTree>
    <p:extLst>
      <p:ext uri="{BB962C8B-B14F-4D97-AF65-F5344CB8AC3E}">
        <p14:creationId xmlns:p14="http://schemas.microsoft.com/office/powerpoint/2010/main" val="3409837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Scope CSS styles to specific pages or views using .cshtml.css files</a:t>
            </a:r>
          </a:p>
        </p:txBody>
      </p:sp>
      <p:sp>
        <p:nvSpPr>
          <p:cNvPr id="4" name="Slide Number Placeholder 3"/>
          <p:cNvSpPr>
            <a:spLocks noGrp="1"/>
          </p:cNvSpPr>
          <p:nvPr>
            <p:ph type="sldNum" sz="quarter" idx="5"/>
          </p:nvPr>
        </p:nvSpPr>
        <p:spPr/>
        <p:txBody>
          <a:bodyPr/>
          <a:lstStyle/>
          <a:p>
            <a:fld id="{17CBE130-43A2-44F6-AD9E-C7265C381808}" type="slidenum">
              <a:rPr lang="en-US" smtClean="0"/>
              <a:t>42</a:t>
            </a:fld>
            <a:endParaRPr lang="en-US"/>
          </a:p>
        </p:txBody>
      </p:sp>
    </p:spTree>
    <p:extLst>
      <p:ext uri="{BB962C8B-B14F-4D97-AF65-F5344CB8AC3E}">
        <p14:creationId xmlns:p14="http://schemas.microsoft.com/office/powerpoint/2010/main" val="464904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Classes</a:t>
            </a:r>
          </a:p>
          <a:p>
            <a:pPr marL="171450" indent="-171450">
              <a:buFont typeface="Arial" panose="020B0604020202020204" pitchFamily="34" charset="0"/>
              <a:buChar char="•"/>
            </a:pPr>
            <a:r>
              <a:rPr lang="en-US" dirty="0"/>
              <a:t>Structs</a:t>
            </a:r>
          </a:p>
          <a:p>
            <a:pPr marL="171450" indent="-171450">
              <a:buFont typeface="Arial" panose="020B0604020202020204" pitchFamily="34" charset="0"/>
              <a:buChar char="•"/>
            </a:pPr>
            <a:r>
              <a:rPr lang="en-US" dirty="0"/>
              <a:t>Interfaces</a:t>
            </a:r>
          </a:p>
          <a:p>
            <a:pPr marL="171450" indent="-171450">
              <a:buFont typeface="Arial" panose="020B0604020202020204" pitchFamily="34" charset="0"/>
              <a:buChar char="•"/>
            </a:pPr>
            <a:r>
              <a:rPr lang="en-US" dirty="0"/>
              <a:t>Events</a:t>
            </a:r>
          </a:p>
          <a:p>
            <a:pPr marL="171450" indent="-171450">
              <a:buFont typeface="Arial" panose="020B0604020202020204" pitchFamily="34" charset="0"/>
              <a:buChar char="•"/>
            </a:pPr>
            <a:r>
              <a:rPr lang="en-US" dirty="0"/>
              <a:t>Properties</a:t>
            </a:r>
          </a:p>
          <a:p>
            <a:pPr marL="171450" indent="-171450">
              <a:buFont typeface="Arial" panose="020B0604020202020204" pitchFamily="34" charset="0"/>
              <a:buChar char="•"/>
            </a:pPr>
            <a:r>
              <a:rPr lang="en-US" dirty="0"/>
              <a:t>Delegates</a:t>
            </a:r>
          </a:p>
          <a:p>
            <a:pPr marL="171450" indent="-171450">
              <a:buFont typeface="Arial" panose="020B0604020202020204" pitchFamily="34" charset="0"/>
              <a:buChar char="•"/>
            </a:pPr>
            <a:r>
              <a:rPr lang="en-US" dirty="0"/>
              <a:t>Operators and expressions</a:t>
            </a:r>
          </a:p>
          <a:p>
            <a:pPr marL="171450" indent="-171450">
              <a:buFont typeface="Arial" panose="020B0604020202020204" pitchFamily="34" charset="0"/>
              <a:buChar char="•"/>
            </a:pPr>
            <a:r>
              <a:rPr lang="en-US" dirty="0"/>
              <a:t>Statements</a:t>
            </a:r>
          </a:p>
          <a:p>
            <a:pPr marL="171450" indent="-171450">
              <a:buFont typeface="Arial" panose="020B0604020202020204" pitchFamily="34" charset="0"/>
              <a:buChar char="•"/>
            </a:pPr>
            <a:r>
              <a:rPr lang="en-US" dirty="0"/>
              <a:t>Attributes</a:t>
            </a:r>
          </a:p>
        </p:txBody>
      </p:sp>
      <p:sp>
        <p:nvSpPr>
          <p:cNvPr id="4" name="Slide Number Placeholder 3"/>
          <p:cNvSpPr>
            <a:spLocks noGrp="1"/>
          </p:cNvSpPr>
          <p:nvPr>
            <p:ph type="sldNum" sz="quarter" idx="5"/>
          </p:nvPr>
        </p:nvSpPr>
        <p:spPr/>
        <p:txBody>
          <a:bodyPr/>
          <a:lstStyle/>
          <a:p>
            <a:fld id="{17CBE130-43A2-44F6-AD9E-C7265C381808}" type="slidenum">
              <a:rPr lang="en-US" smtClean="0"/>
              <a:t>14</a:t>
            </a:fld>
            <a:endParaRPr lang="en-US"/>
          </a:p>
        </p:txBody>
      </p:sp>
    </p:spTree>
    <p:extLst>
      <p:ext uri="{BB962C8B-B14F-4D97-AF65-F5344CB8AC3E}">
        <p14:creationId xmlns:p14="http://schemas.microsoft.com/office/powerpoint/2010/main" val="3975088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Place related JavaScript modules alongside pages, views, and components using .cshtml.js and .razor.js files</a:t>
            </a:r>
          </a:p>
        </p:txBody>
      </p:sp>
      <p:sp>
        <p:nvSpPr>
          <p:cNvPr id="4" name="Slide Number Placeholder 3"/>
          <p:cNvSpPr>
            <a:spLocks noGrp="1"/>
          </p:cNvSpPr>
          <p:nvPr>
            <p:ph type="sldNum" sz="quarter" idx="5"/>
          </p:nvPr>
        </p:nvSpPr>
        <p:spPr/>
        <p:txBody>
          <a:bodyPr/>
          <a:lstStyle/>
          <a:p>
            <a:fld id="{17CBE130-43A2-44F6-AD9E-C7265C381808}" type="slidenum">
              <a:rPr lang="en-US" smtClean="0"/>
              <a:t>43</a:t>
            </a:fld>
            <a:endParaRPr lang="en-US"/>
          </a:p>
        </p:txBody>
      </p:sp>
    </p:spTree>
    <p:extLst>
      <p:ext uri="{BB962C8B-B14F-4D97-AF65-F5344CB8AC3E}">
        <p14:creationId xmlns:p14="http://schemas.microsoft.com/office/powerpoint/2010/main" val="3091601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Render components from JavaScript</a:t>
            </a:r>
          </a:p>
          <a:p>
            <a:r>
              <a:rPr lang="en-US" b="0" dirty="0"/>
              <a:t>Preserve prerendered state</a:t>
            </a:r>
          </a:p>
          <a:p>
            <a:r>
              <a:rPr lang="en-US" b="0" dirty="0"/>
              <a:t>Error boundaries</a:t>
            </a:r>
          </a:p>
          <a:p>
            <a:r>
              <a:rPr lang="en-US" b="0" dirty="0"/>
              <a:t>Custom event </a:t>
            </a:r>
            <a:r>
              <a:rPr lang="en-US" b="0" dirty="0" err="1"/>
              <a:t>args</a:t>
            </a:r>
            <a:endParaRPr lang="en-US" b="0" dirty="0"/>
          </a:p>
          <a:p>
            <a:r>
              <a:rPr lang="en-US" b="0" dirty="0"/>
              <a:t>Infer generic type parameters from ancestor components</a:t>
            </a:r>
          </a:p>
          <a:p>
            <a:r>
              <a:rPr lang="en-US" b="0" dirty="0"/>
              <a:t>Required component parameters</a:t>
            </a:r>
          </a:p>
          <a:p>
            <a:r>
              <a:rPr lang="en-US" b="0" dirty="0"/>
              <a:t>Handle HTML head content</a:t>
            </a:r>
          </a:p>
          <a:p>
            <a:r>
              <a:rPr lang="en-US" b="0" dirty="0"/>
              <a:t>JavaScript initializers</a:t>
            </a:r>
          </a:p>
          <a:p>
            <a:r>
              <a:rPr lang="en-US" b="0" dirty="0"/>
              <a:t>Dynamically render components</a:t>
            </a:r>
          </a:p>
        </p:txBody>
      </p:sp>
      <p:sp>
        <p:nvSpPr>
          <p:cNvPr id="4" name="Slide Number Placeholder 3"/>
          <p:cNvSpPr>
            <a:spLocks noGrp="1"/>
          </p:cNvSpPr>
          <p:nvPr>
            <p:ph type="sldNum" sz="quarter" idx="5"/>
          </p:nvPr>
        </p:nvSpPr>
        <p:spPr/>
        <p:txBody>
          <a:bodyPr/>
          <a:lstStyle/>
          <a:p>
            <a:fld id="{17CBE130-43A2-44F6-AD9E-C7265C381808}" type="slidenum">
              <a:rPr lang="en-US" smtClean="0"/>
              <a:t>44</a:t>
            </a:fld>
            <a:endParaRPr lang="en-US"/>
          </a:p>
        </p:txBody>
      </p:sp>
    </p:spTree>
    <p:extLst>
      <p:ext uri="{BB962C8B-B14F-4D97-AF65-F5344CB8AC3E}">
        <p14:creationId xmlns:p14="http://schemas.microsoft.com/office/powerpoint/2010/main" val="3461761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Ahead-of-time (AOT) compilation for </a:t>
            </a:r>
            <a:r>
              <a:rPr lang="en-US" b="0" dirty="0" err="1"/>
              <a:t>Blazor</a:t>
            </a:r>
            <a:r>
              <a:rPr lang="en-US" b="0" dirty="0"/>
              <a:t> </a:t>
            </a:r>
            <a:r>
              <a:rPr lang="en-US" b="0" dirty="0" err="1"/>
              <a:t>WebAssembly</a:t>
            </a:r>
            <a:r>
              <a:rPr lang="en-US" b="0" dirty="0"/>
              <a:t> apps, as well as support for runtime relinking and native dependencies.</a:t>
            </a:r>
          </a:p>
        </p:txBody>
      </p:sp>
      <p:sp>
        <p:nvSpPr>
          <p:cNvPr id="4" name="Slide Number Placeholder 3"/>
          <p:cNvSpPr>
            <a:spLocks noGrp="1"/>
          </p:cNvSpPr>
          <p:nvPr>
            <p:ph type="sldNum" sz="quarter" idx="5"/>
          </p:nvPr>
        </p:nvSpPr>
        <p:spPr/>
        <p:txBody>
          <a:bodyPr/>
          <a:lstStyle/>
          <a:p>
            <a:fld id="{17CBE130-43A2-44F6-AD9E-C7265C381808}" type="slidenum">
              <a:rPr lang="en-US" smtClean="0"/>
              <a:t>45</a:t>
            </a:fld>
            <a:endParaRPr lang="en-US"/>
          </a:p>
        </p:txBody>
      </p:sp>
    </p:spTree>
    <p:extLst>
      <p:ext uri="{BB962C8B-B14F-4D97-AF65-F5344CB8AC3E}">
        <p14:creationId xmlns:p14="http://schemas.microsoft.com/office/powerpoint/2010/main" val="704795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Built-in support for Angular 12 and React 17 based on a flexible template pattern that can be used with other popular JavaScript frameworks</a:t>
            </a:r>
          </a:p>
        </p:txBody>
      </p:sp>
      <p:sp>
        <p:nvSpPr>
          <p:cNvPr id="4" name="Slide Number Placeholder 3"/>
          <p:cNvSpPr>
            <a:spLocks noGrp="1"/>
          </p:cNvSpPr>
          <p:nvPr>
            <p:ph type="sldNum" sz="quarter" idx="5"/>
          </p:nvPr>
        </p:nvSpPr>
        <p:spPr/>
        <p:txBody>
          <a:bodyPr/>
          <a:lstStyle/>
          <a:p>
            <a:fld id="{17CBE130-43A2-44F6-AD9E-C7265C381808}" type="slidenum">
              <a:rPr lang="en-US" smtClean="0"/>
              <a:t>46</a:t>
            </a:fld>
            <a:endParaRPr lang="en-US"/>
          </a:p>
        </p:txBody>
      </p:sp>
    </p:spTree>
    <p:extLst>
      <p:ext uri="{BB962C8B-B14F-4D97-AF65-F5344CB8AC3E}">
        <p14:creationId xmlns:p14="http://schemas.microsoft.com/office/powerpoint/2010/main" val="1826600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More control over socket creation and handling</a:t>
            </a:r>
          </a:p>
        </p:txBody>
      </p:sp>
      <p:sp>
        <p:nvSpPr>
          <p:cNvPr id="4" name="Slide Number Placeholder 3"/>
          <p:cNvSpPr>
            <a:spLocks noGrp="1"/>
          </p:cNvSpPr>
          <p:nvPr>
            <p:ph type="sldNum" sz="quarter" idx="5"/>
          </p:nvPr>
        </p:nvSpPr>
        <p:spPr/>
        <p:txBody>
          <a:bodyPr/>
          <a:lstStyle/>
          <a:p>
            <a:fld id="{17CBE130-43A2-44F6-AD9E-C7265C381808}" type="slidenum">
              <a:rPr lang="en-US" smtClean="0"/>
              <a:t>47</a:t>
            </a:fld>
            <a:endParaRPr lang="en-US"/>
          </a:p>
        </p:txBody>
      </p:sp>
    </p:spTree>
    <p:extLst>
      <p:ext uri="{BB962C8B-B14F-4D97-AF65-F5344CB8AC3E}">
        <p14:creationId xmlns:p14="http://schemas.microsoft.com/office/powerpoint/2010/main" val="3547067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Accessing HTTP headers in a strongly-typed way.</a:t>
            </a:r>
          </a:p>
        </p:txBody>
      </p:sp>
      <p:sp>
        <p:nvSpPr>
          <p:cNvPr id="4" name="Slide Number Placeholder 3"/>
          <p:cNvSpPr>
            <a:spLocks noGrp="1"/>
          </p:cNvSpPr>
          <p:nvPr>
            <p:ph type="sldNum" sz="quarter" idx="5"/>
          </p:nvPr>
        </p:nvSpPr>
        <p:spPr/>
        <p:txBody>
          <a:bodyPr/>
          <a:lstStyle/>
          <a:p>
            <a:fld id="{17CBE130-43A2-44F6-AD9E-C7265C381808}" type="slidenum">
              <a:rPr lang="en-US" smtClean="0"/>
              <a:t>48</a:t>
            </a:fld>
            <a:endParaRPr lang="en-US"/>
          </a:p>
        </p:txBody>
      </p:sp>
    </p:spTree>
    <p:extLst>
      <p:ext uri="{BB962C8B-B14F-4D97-AF65-F5344CB8AC3E}">
        <p14:creationId xmlns:p14="http://schemas.microsoft.com/office/powerpoint/2010/main" val="2988798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Log HTTP traffic, and log using the W3C Extended Log File Format.</a:t>
            </a:r>
          </a:p>
        </p:txBody>
      </p:sp>
      <p:sp>
        <p:nvSpPr>
          <p:cNvPr id="4" name="Slide Number Placeholder 3"/>
          <p:cNvSpPr>
            <a:spLocks noGrp="1"/>
          </p:cNvSpPr>
          <p:nvPr>
            <p:ph type="sldNum" sz="quarter" idx="5"/>
          </p:nvPr>
        </p:nvSpPr>
        <p:spPr/>
        <p:txBody>
          <a:bodyPr/>
          <a:lstStyle/>
          <a:p>
            <a:fld id="{17CBE130-43A2-44F6-AD9E-C7265C381808}" type="slidenum">
              <a:rPr lang="en-US" smtClean="0"/>
              <a:t>49</a:t>
            </a:fld>
            <a:endParaRPr lang="en-US"/>
          </a:p>
        </p:txBody>
      </p:sp>
    </p:spTree>
    <p:extLst>
      <p:ext uri="{BB962C8B-B14F-4D97-AF65-F5344CB8AC3E}">
        <p14:creationId xmlns:p14="http://schemas.microsoft.com/office/powerpoint/2010/main" val="3201256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Preview of server support for HTTP/3 based on the new QUIC transport.</a:t>
            </a:r>
          </a:p>
        </p:txBody>
      </p:sp>
      <p:sp>
        <p:nvSpPr>
          <p:cNvPr id="4" name="Slide Number Placeholder 3"/>
          <p:cNvSpPr>
            <a:spLocks noGrp="1"/>
          </p:cNvSpPr>
          <p:nvPr>
            <p:ph type="sldNum" sz="quarter" idx="5"/>
          </p:nvPr>
        </p:nvSpPr>
        <p:spPr/>
        <p:txBody>
          <a:bodyPr/>
          <a:lstStyle/>
          <a:p>
            <a:fld id="{17CBE130-43A2-44F6-AD9E-C7265C381808}" type="slidenum">
              <a:rPr lang="en-US" smtClean="0"/>
              <a:t>50</a:t>
            </a:fld>
            <a:endParaRPr lang="en-US"/>
          </a:p>
        </p:txBody>
      </p:sp>
    </p:spTree>
    <p:extLst>
      <p:ext uri="{BB962C8B-B14F-4D97-AF65-F5344CB8AC3E}">
        <p14:creationId xmlns:p14="http://schemas.microsoft.com/office/powerpoint/2010/main" val="1241218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IEnumerator</a:t>
            </a:r>
            <a:r>
              <a:rPr lang="en-US" dirty="0"/>
              <a:t> implements </a:t>
            </a:r>
            <a:r>
              <a:rPr lang="en-US" dirty="0" err="1"/>
              <a:t>IDisposable</a:t>
            </a:r>
            <a:endParaRPr lang="en-US" dirty="0"/>
          </a:p>
        </p:txBody>
      </p:sp>
      <p:sp>
        <p:nvSpPr>
          <p:cNvPr id="4" name="Slide Number Placeholder 3"/>
          <p:cNvSpPr>
            <a:spLocks noGrp="1"/>
          </p:cNvSpPr>
          <p:nvPr>
            <p:ph type="sldNum" sz="quarter" idx="5"/>
          </p:nvPr>
        </p:nvSpPr>
        <p:spPr/>
        <p:txBody>
          <a:bodyPr/>
          <a:lstStyle/>
          <a:p>
            <a:fld id="{17CBE130-43A2-44F6-AD9E-C7265C381808}" type="slidenum">
              <a:rPr lang="en-US" smtClean="0"/>
              <a:t>15</a:t>
            </a:fld>
            <a:endParaRPr lang="en-US"/>
          </a:p>
        </p:txBody>
      </p:sp>
    </p:spTree>
    <p:extLst>
      <p:ext uri="{BB962C8B-B14F-4D97-AF65-F5344CB8AC3E}">
        <p14:creationId xmlns:p14="http://schemas.microsoft.com/office/powerpoint/2010/main" val="159479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Generics</a:t>
            </a:r>
          </a:p>
          <a:p>
            <a:pPr marL="171450" indent="-171450">
              <a:buFont typeface="Arial" panose="020B0604020202020204" pitchFamily="34" charset="0"/>
              <a:buChar char="•"/>
            </a:pPr>
            <a:r>
              <a:rPr lang="en-US" dirty="0"/>
              <a:t>Partial types</a:t>
            </a:r>
          </a:p>
          <a:p>
            <a:pPr marL="171450" indent="-171450">
              <a:buFont typeface="Arial" panose="020B0604020202020204" pitchFamily="34" charset="0"/>
              <a:buChar char="•"/>
            </a:pPr>
            <a:r>
              <a:rPr lang="en-US" dirty="0"/>
              <a:t>Anonymous methods</a:t>
            </a:r>
          </a:p>
          <a:p>
            <a:pPr marL="171450" indent="-171450">
              <a:buFont typeface="Arial" panose="020B0604020202020204" pitchFamily="34" charset="0"/>
              <a:buChar char="•"/>
            </a:pPr>
            <a:r>
              <a:rPr lang="en-US" dirty="0"/>
              <a:t>Nullable value types Iterators</a:t>
            </a:r>
          </a:p>
          <a:p>
            <a:pPr marL="171450" indent="-171450">
              <a:buFont typeface="Arial" panose="020B0604020202020204" pitchFamily="34" charset="0"/>
              <a:buChar char="•"/>
            </a:pPr>
            <a:r>
              <a:rPr lang="en-US" dirty="0"/>
              <a:t>Covariance and contravariance</a:t>
            </a:r>
          </a:p>
          <a:p>
            <a:pPr marL="171450" indent="-171450">
              <a:buFont typeface="Arial" panose="020B0604020202020204" pitchFamily="34" charset="0"/>
              <a:buChar char="•"/>
            </a:pPr>
            <a:r>
              <a:rPr lang="en-US" dirty="0"/>
              <a:t>Getter/setter separate accessibility</a:t>
            </a:r>
          </a:p>
          <a:p>
            <a:pPr marL="171450" indent="-171450">
              <a:buFont typeface="Arial" panose="020B0604020202020204" pitchFamily="34" charset="0"/>
              <a:buChar char="•"/>
            </a:pPr>
            <a:r>
              <a:rPr lang="en-US" dirty="0"/>
              <a:t>Method group conversations (delegates)</a:t>
            </a:r>
          </a:p>
          <a:p>
            <a:pPr marL="171450" indent="-171450">
              <a:buFont typeface="Arial" panose="020B0604020202020204" pitchFamily="34" charset="0"/>
              <a:buChar char="•"/>
            </a:pPr>
            <a:r>
              <a:rPr lang="en-US" dirty="0"/>
              <a:t>Static classes</a:t>
            </a:r>
          </a:p>
          <a:p>
            <a:pPr marL="171450" indent="-171450">
              <a:buFont typeface="Arial" panose="020B0604020202020204" pitchFamily="34" charset="0"/>
              <a:buChar char="•"/>
            </a:pPr>
            <a:r>
              <a:rPr lang="en-US" dirty="0"/>
              <a:t>Delegate interface</a:t>
            </a:r>
          </a:p>
        </p:txBody>
      </p:sp>
      <p:sp>
        <p:nvSpPr>
          <p:cNvPr id="4" name="Slide Number Placeholder 3"/>
          <p:cNvSpPr>
            <a:spLocks noGrp="1"/>
          </p:cNvSpPr>
          <p:nvPr>
            <p:ph type="sldNum" sz="quarter" idx="5"/>
          </p:nvPr>
        </p:nvSpPr>
        <p:spPr/>
        <p:txBody>
          <a:bodyPr/>
          <a:lstStyle/>
          <a:p>
            <a:fld id="{17CBE130-43A2-44F6-AD9E-C7265C381808}" type="slidenum">
              <a:rPr lang="en-US" smtClean="0"/>
              <a:t>16</a:t>
            </a:fld>
            <a:endParaRPr lang="en-US"/>
          </a:p>
        </p:txBody>
      </p:sp>
    </p:spTree>
    <p:extLst>
      <p:ext uri="{BB962C8B-B14F-4D97-AF65-F5344CB8AC3E}">
        <p14:creationId xmlns:p14="http://schemas.microsoft.com/office/powerpoint/2010/main" val="3155993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Auto-implemented properties</a:t>
            </a:r>
          </a:p>
          <a:p>
            <a:pPr marL="171450" indent="-171450">
              <a:buFont typeface="Arial" panose="020B0604020202020204" pitchFamily="34" charset="0"/>
              <a:buChar char="•"/>
            </a:pPr>
            <a:r>
              <a:rPr lang="en-US" dirty="0"/>
              <a:t>Anonymous types</a:t>
            </a:r>
          </a:p>
          <a:p>
            <a:pPr marL="171450" indent="-171450">
              <a:buFont typeface="Arial" panose="020B0604020202020204" pitchFamily="34" charset="0"/>
              <a:buChar char="•"/>
            </a:pPr>
            <a:r>
              <a:rPr lang="en-US" dirty="0"/>
              <a:t>Query expressions</a:t>
            </a:r>
          </a:p>
          <a:p>
            <a:pPr marL="171450" indent="-171450">
              <a:buFont typeface="Arial" panose="020B0604020202020204" pitchFamily="34" charset="0"/>
              <a:buChar char="•"/>
            </a:pPr>
            <a:r>
              <a:rPr lang="en-US" dirty="0"/>
              <a:t>Lambda expressions</a:t>
            </a:r>
          </a:p>
          <a:p>
            <a:pPr marL="171450" indent="-171450">
              <a:buFont typeface="Arial" panose="020B0604020202020204" pitchFamily="34" charset="0"/>
              <a:buChar char="•"/>
            </a:pPr>
            <a:r>
              <a:rPr lang="en-US" dirty="0"/>
              <a:t>Expression trees</a:t>
            </a:r>
          </a:p>
          <a:p>
            <a:pPr marL="171450" indent="-171450">
              <a:buFont typeface="Arial" panose="020B0604020202020204" pitchFamily="34" charset="0"/>
              <a:buChar char="•"/>
            </a:pPr>
            <a:r>
              <a:rPr lang="en-US" dirty="0"/>
              <a:t>Extension methods</a:t>
            </a:r>
          </a:p>
          <a:p>
            <a:pPr marL="171450" indent="-171450">
              <a:buFont typeface="Arial" panose="020B0604020202020204" pitchFamily="34" charset="0"/>
              <a:buChar char="•"/>
            </a:pPr>
            <a:r>
              <a:rPr lang="en-US" dirty="0"/>
              <a:t>Implicitly typed local variables</a:t>
            </a:r>
          </a:p>
          <a:p>
            <a:pPr marL="171450" indent="-171450">
              <a:buFont typeface="Arial" panose="020B0604020202020204" pitchFamily="34" charset="0"/>
              <a:buChar char="•"/>
            </a:pPr>
            <a:r>
              <a:rPr lang="en-US" dirty="0"/>
              <a:t>Partial methods</a:t>
            </a:r>
          </a:p>
          <a:p>
            <a:pPr marL="171450" indent="-171450">
              <a:buFont typeface="Arial" panose="020B0604020202020204" pitchFamily="34" charset="0"/>
              <a:buChar char="•"/>
            </a:pPr>
            <a:r>
              <a:rPr lang="en-US" dirty="0"/>
              <a:t>Object and collection initializers</a:t>
            </a:r>
          </a:p>
        </p:txBody>
      </p:sp>
      <p:sp>
        <p:nvSpPr>
          <p:cNvPr id="4" name="Slide Number Placeholder 3"/>
          <p:cNvSpPr>
            <a:spLocks noGrp="1"/>
          </p:cNvSpPr>
          <p:nvPr>
            <p:ph type="sldNum" sz="quarter" idx="5"/>
          </p:nvPr>
        </p:nvSpPr>
        <p:spPr/>
        <p:txBody>
          <a:bodyPr/>
          <a:lstStyle/>
          <a:p>
            <a:fld id="{17CBE130-43A2-44F6-AD9E-C7265C381808}" type="slidenum">
              <a:rPr lang="en-US" smtClean="0"/>
              <a:t>17</a:t>
            </a:fld>
            <a:endParaRPr lang="en-US"/>
          </a:p>
        </p:txBody>
      </p:sp>
    </p:spTree>
    <p:extLst>
      <p:ext uri="{BB962C8B-B14F-4D97-AF65-F5344CB8AC3E}">
        <p14:creationId xmlns:p14="http://schemas.microsoft.com/office/powerpoint/2010/main" val="1906719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Dynamic binding</a:t>
            </a:r>
          </a:p>
          <a:p>
            <a:pPr marL="171450" indent="-171450">
              <a:buFont typeface="Arial" panose="020B0604020202020204" pitchFamily="34" charset="0"/>
              <a:buChar char="•"/>
            </a:pPr>
            <a:r>
              <a:rPr lang="en-US" dirty="0"/>
              <a:t>Named/optical arguments</a:t>
            </a:r>
          </a:p>
          <a:p>
            <a:pPr marL="171450" indent="-171450">
              <a:buFont typeface="Arial" panose="020B0604020202020204" pitchFamily="34" charset="0"/>
              <a:buChar char="•"/>
            </a:pPr>
            <a:r>
              <a:rPr lang="en-US" dirty="0"/>
              <a:t>Generic covariant and contravariant</a:t>
            </a:r>
          </a:p>
          <a:p>
            <a:pPr marL="171450" indent="-171450">
              <a:buFont typeface="Arial" panose="020B0604020202020204" pitchFamily="34" charset="0"/>
              <a:buChar char="•"/>
            </a:pPr>
            <a:r>
              <a:rPr lang="en-US" dirty="0"/>
              <a:t>Embedded interop types</a:t>
            </a:r>
          </a:p>
        </p:txBody>
      </p:sp>
      <p:sp>
        <p:nvSpPr>
          <p:cNvPr id="4" name="Slide Number Placeholder 3"/>
          <p:cNvSpPr>
            <a:spLocks noGrp="1"/>
          </p:cNvSpPr>
          <p:nvPr>
            <p:ph type="sldNum" sz="quarter" idx="5"/>
          </p:nvPr>
        </p:nvSpPr>
        <p:spPr/>
        <p:txBody>
          <a:bodyPr/>
          <a:lstStyle/>
          <a:p>
            <a:fld id="{17CBE130-43A2-44F6-AD9E-C7265C381808}" type="slidenum">
              <a:rPr lang="en-US" smtClean="0"/>
              <a:t>18</a:t>
            </a:fld>
            <a:endParaRPr lang="en-US"/>
          </a:p>
        </p:txBody>
      </p:sp>
    </p:spTree>
    <p:extLst>
      <p:ext uri="{BB962C8B-B14F-4D97-AF65-F5344CB8AC3E}">
        <p14:creationId xmlns:p14="http://schemas.microsoft.com/office/powerpoint/2010/main" val="254268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Asynchronous members</a:t>
            </a:r>
          </a:p>
          <a:p>
            <a:pPr marL="171450" indent="-171450">
              <a:buFont typeface="Arial" panose="020B0604020202020204" pitchFamily="34" charset="0"/>
              <a:buChar char="•"/>
            </a:pPr>
            <a:r>
              <a:rPr lang="en-US" dirty="0"/>
              <a:t>Caller info attributes</a:t>
            </a:r>
          </a:p>
        </p:txBody>
      </p:sp>
      <p:sp>
        <p:nvSpPr>
          <p:cNvPr id="4" name="Slide Number Placeholder 3"/>
          <p:cNvSpPr>
            <a:spLocks noGrp="1"/>
          </p:cNvSpPr>
          <p:nvPr>
            <p:ph type="sldNum" sz="quarter" idx="5"/>
          </p:nvPr>
        </p:nvSpPr>
        <p:spPr/>
        <p:txBody>
          <a:bodyPr/>
          <a:lstStyle/>
          <a:p>
            <a:fld id="{17CBE130-43A2-44F6-AD9E-C7265C381808}" type="slidenum">
              <a:rPr lang="en-US" smtClean="0"/>
              <a:t>19</a:t>
            </a:fld>
            <a:endParaRPr lang="en-US"/>
          </a:p>
        </p:txBody>
      </p:sp>
    </p:spTree>
    <p:extLst>
      <p:ext uri="{BB962C8B-B14F-4D97-AF65-F5344CB8AC3E}">
        <p14:creationId xmlns:p14="http://schemas.microsoft.com/office/powerpoint/2010/main" val="1112389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Static imports</a:t>
            </a:r>
          </a:p>
          <a:p>
            <a:pPr marL="171450" indent="-171450">
              <a:buFont typeface="Arial" panose="020B0604020202020204" pitchFamily="34" charset="0"/>
              <a:buChar char="•"/>
            </a:pPr>
            <a:r>
              <a:rPr lang="en-US" dirty="0"/>
              <a:t>Exception filters</a:t>
            </a:r>
          </a:p>
          <a:p>
            <a:pPr marL="171450" indent="-171450">
              <a:buFont typeface="Arial" panose="020B0604020202020204" pitchFamily="34" charset="0"/>
              <a:buChar char="•"/>
            </a:pPr>
            <a:r>
              <a:rPr lang="en-US" dirty="0"/>
              <a:t>Auto-property initializers</a:t>
            </a:r>
          </a:p>
          <a:p>
            <a:pPr marL="171450" indent="-171450">
              <a:buFont typeface="Arial" panose="020B0604020202020204" pitchFamily="34" charset="0"/>
              <a:buChar char="•"/>
            </a:pPr>
            <a:r>
              <a:rPr lang="en-US" dirty="0"/>
              <a:t>Expression bodied members</a:t>
            </a:r>
          </a:p>
          <a:p>
            <a:pPr marL="171450" indent="-171450">
              <a:buFont typeface="Arial" panose="020B0604020202020204" pitchFamily="34" charset="0"/>
              <a:buChar char="•"/>
            </a:pPr>
            <a:r>
              <a:rPr lang="en-US" dirty="0"/>
              <a:t>Null propagator</a:t>
            </a:r>
          </a:p>
          <a:p>
            <a:pPr marL="171450" indent="-171450">
              <a:buFont typeface="Arial" panose="020B0604020202020204" pitchFamily="34" charset="0"/>
              <a:buChar char="•"/>
            </a:pPr>
            <a:r>
              <a:rPr lang="en-US" dirty="0"/>
              <a:t>String interpolation</a:t>
            </a:r>
          </a:p>
          <a:p>
            <a:pPr marL="171450" indent="-171450">
              <a:buFont typeface="Arial" panose="020B0604020202020204" pitchFamily="34" charset="0"/>
              <a:buChar char="•"/>
            </a:pPr>
            <a:r>
              <a:rPr lang="en-US" dirty="0" err="1"/>
              <a:t>nameof</a:t>
            </a:r>
            <a:r>
              <a:rPr lang="en-US" dirty="0"/>
              <a:t> operator</a:t>
            </a:r>
          </a:p>
        </p:txBody>
      </p:sp>
      <p:sp>
        <p:nvSpPr>
          <p:cNvPr id="4" name="Slide Number Placeholder 3"/>
          <p:cNvSpPr>
            <a:spLocks noGrp="1"/>
          </p:cNvSpPr>
          <p:nvPr>
            <p:ph type="sldNum" sz="quarter" idx="5"/>
          </p:nvPr>
        </p:nvSpPr>
        <p:spPr/>
        <p:txBody>
          <a:bodyPr/>
          <a:lstStyle/>
          <a:p>
            <a:fld id="{17CBE130-43A2-44F6-AD9E-C7265C381808}" type="slidenum">
              <a:rPr lang="en-US" smtClean="0"/>
              <a:t>20</a:t>
            </a:fld>
            <a:endParaRPr lang="en-US"/>
          </a:p>
        </p:txBody>
      </p:sp>
    </p:spTree>
    <p:extLst>
      <p:ext uri="{BB962C8B-B14F-4D97-AF65-F5344CB8AC3E}">
        <p14:creationId xmlns:p14="http://schemas.microsoft.com/office/powerpoint/2010/main" val="296948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6064-48EC-4975-8B38-7615B961BD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D627D5-C918-421B-A1E9-A91A8D3FC0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92842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845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71E-78BF-4F7C-9A16-A6904DD4E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C358F7-2B11-413C-9B86-717996C592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66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E9DF-32CC-4F53-9418-4208087B9A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889013-500A-4FAA-827A-C5A34E03E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52154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7CFA-F478-4B61-A858-E98A104CFC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A665CF-4B4D-4887-9B07-F468537591EB}"/>
              </a:ext>
            </a:extLst>
          </p:cNvPr>
          <p:cNvSpPr>
            <a:spLocks noGrp="1"/>
          </p:cNvSpPr>
          <p:nvPr>
            <p:ph sz="half" idx="1"/>
          </p:nvPr>
        </p:nvSpPr>
        <p:spPr>
          <a:xfrm>
            <a:off x="193963" y="1205345"/>
            <a:ext cx="5825837" cy="4971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CFEB77-88FF-43A4-A259-2E5C0DD2991D}"/>
              </a:ext>
            </a:extLst>
          </p:cNvPr>
          <p:cNvSpPr>
            <a:spLocks noGrp="1"/>
          </p:cNvSpPr>
          <p:nvPr>
            <p:ph sz="half" idx="2"/>
          </p:nvPr>
        </p:nvSpPr>
        <p:spPr>
          <a:xfrm>
            <a:off x="6172200" y="1205345"/>
            <a:ext cx="5798126" cy="4971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06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2C23-CDFF-4043-A4A0-9BF314414DB2}"/>
              </a:ext>
            </a:extLst>
          </p:cNvPr>
          <p:cNvSpPr>
            <a:spLocks noGrp="1"/>
          </p:cNvSpPr>
          <p:nvPr>
            <p:ph type="title"/>
          </p:nvPr>
        </p:nvSpPr>
        <p:spPr>
          <a:xfrm>
            <a:off x="221673" y="136525"/>
            <a:ext cx="11693235" cy="87485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A7075A-42E6-4B0C-A1D9-E9F97B9D507B}"/>
              </a:ext>
            </a:extLst>
          </p:cNvPr>
          <p:cNvSpPr>
            <a:spLocks noGrp="1"/>
          </p:cNvSpPr>
          <p:nvPr>
            <p:ph type="body" idx="1"/>
          </p:nvPr>
        </p:nvSpPr>
        <p:spPr>
          <a:xfrm>
            <a:off x="221674" y="1192645"/>
            <a:ext cx="57759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4188BF-9C86-4B97-9EC8-D48C8C44A0DA}"/>
              </a:ext>
            </a:extLst>
          </p:cNvPr>
          <p:cNvSpPr>
            <a:spLocks noGrp="1"/>
          </p:cNvSpPr>
          <p:nvPr>
            <p:ph sz="half" idx="2"/>
          </p:nvPr>
        </p:nvSpPr>
        <p:spPr>
          <a:xfrm>
            <a:off x="221674" y="2016557"/>
            <a:ext cx="5775902" cy="417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3E1960-62E5-40ED-925E-06DFAB13A8A7}"/>
              </a:ext>
            </a:extLst>
          </p:cNvPr>
          <p:cNvSpPr>
            <a:spLocks noGrp="1"/>
          </p:cNvSpPr>
          <p:nvPr>
            <p:ph type="body" sz="quarter" idx="3"/>
          </p:nvPr>
        </p:nvSpPr>
        <p:spPr>
          <a:xfrm>
            <a:off x="6172200" y="1192645"/>
            <a:ext cx="574270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8C58AB-0349-41C4-8A73-D3DD2556F645}"/>
              </a:ext>
            </a:extLst>
          </p:cNvPr>
          <p:cNvSpPr>
            <a:spLocks noGrp="1"/>
          </p:cNvSpPr>
          <p:nvPr>
            <p:ph sz="quarter" idx="4"/>
          </p:nvPr>
        </p:nvSpPr>
        <p:spPr>
          <a:xfrm>
            <a:off x="6172200" y="2016557"/>
            <a:ext cx="5742708" cy="4173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792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E6B43-63E3-46D9-87A3-7635F13617D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5103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854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33C4-89BC-4FF6-B60A-10DF8AD44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9236F8-26F2-43D2-AB94-93445778F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DB04C5-9664-4B21-98A3-102D0DCF9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9814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A04D-6A81-4412-BF56-19560BCE5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11EEB-32CE-4DD3-8C7D-97BD869933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678284-4CDE-4317-89BC-E6E3F38D1D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8819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EE4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1F7B3-40B2-4D9A-8689-1B41550B989F}"/>
              </a:ext>
            </a:extLst>
          </p:cNvPr>
          <p:cNvSpPr>
            <a:spLocks noGrp="1"/>
          </p:cNvSpPr>
          <p:nvPr>
            <p:ph type="title"/>
          </p:nvPr>
        </p:nvSpPr>
        <p:spPr>
          <a:xfrm>
            <a:off x="193963" y="136525"/>
            <a:ext cx="11776363" cy="87485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937A64C-CF78-467D-AB50-A1B16292DF41}"/>
              </a:ext>
            </a:extLst>
          </p:cNvPr>
          <p:cNvSpPr>
            <a:spLocks noGrp="1"/>
          </p:cNvSpPr>
          <p:nvPr>
            <p:ph type="body" idx="1"/>
          </p:nvPr>
        </p:nvSpPr>
        <p:spPr>
          <a:xfrm>
            <a:off x="193963" y="1205345"/>
            <a:ext cx="11776363" cy="49716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9A964748-0086-4C89-A3B4-652DA26ED4DD}"/>
              </a:ext>
            </a:extLst>
          </p:cNvPr>
          <p:cNvSpPr txBox="1"/>
          <p:nvPr userDrawn="1"/>
        </p:nvSpPr>
        <p:spPr>
          <a:xfrm>
            <a:off x="5018658" y="6437735"/>
            <a:ext cx="2146934" cy="276999"/>
          </a:xfrm>
          <a:prstGeom prst="rect">
            <a:avLst/>
          </a:prstGeom>
          <a:noFill/>
        </p:spPr>
        <p:txBody>
          <a:bodyPr wrap="none" rtlCol="0">
            <a:spAutoFit/>
          </a:bodyPr>
          <a:lstStyle/>
          <a:p>
            <a:pPr algn="ctr"/>
            <a:r>
              <a:rPr lang="en-US" sz="1200" b="1" kern="1200" dirty="0">
                <a:solidFill>
                  <a:schemeClr val="tx1">
                    <a:tint val="75000"/>
                  </a:schemeClr>
                </a:solidFill>
                <a:latin typeface="+mn-lt"/>
                <a:ea typeface="+mn-ea"/>
                <a:cs typeface="+mn-cs"/>
              </a:rPr>
              <a:t>What’s New For C# Developers</a:t>
            </a:r>
          </a:p>
        </p:txBody>
      </p:sp>
      <p:pic>
        <p:nvPicPr>
          <p:cNvPr id="10" name="Picture 9">
            <a:extLst>
              <a:ext uri="{FF2B5EF4-FFF2-40B4-BE49-F238E27FC236}">
                <a16:creationId xmlns:a16="http://schemas.microsoft.com/office/drawing/2014/main" id="{4BA1B206-F1AC-4EBD-9E96-5BF9AF519E39}"/>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CF41B190-6E87-4CFE-81DB-52B1CDCB93E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2973251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ln w="9525">
            <a:noFill/>
          </a:ln>
          <a:solidFill>
            <a:srgbClr val="624135"/>
          </a:solidFill>
          <a:effectLst>
            <a:outerShdw blurRad="50800" dist="50800" dir="5400000" algn="ctr" rotWithShape="0">
              <a:schemeClr val="tx2"/>
            </a:outerShdw>
          </a:effectLst>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38641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notesSlide" Target="../notesSlides/notesSlide1.xml"/><Relationship Id="rId16" Type="http://schemas.openxmlformats.org/officeDocument/2006/relationships/image" Target="../media/image24.sv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AF86C-0C26-4A4B-8F5F-BCA0CF226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7" y="0"/>
            <a:ext cx="1066404" cy="1490069"/>
          </a:xfrm>
          <a:prstGeom prst="rect">
            <a:avLst/>
          </a:prstGeom>
        </p:spPr>
      </p:pic>
    </p:spTree>
    <p:extLst>
      <p:ext uri="{BB962C8B-B14F-4D97-AF65-F5344CB8AC3E}">
        <p14:creationId xmlns:p14="http://schemas.microsoft.com/office/powerpoint/2010/main" val="3735428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Tree>
    <p:extLst>
      <p:ext uri="{BB962C8B-B14F-4D97-AF65-F5344CB8AC3E}">
        <p14:creationId xmlns:p14="http://schemas.microsoft.com/office/powerpoint/2010/main" val="1818551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3315553" y="5276601"/>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Long-Term Support Release</a:t>
            </a:r>
          </a:p>
        </p:txBody>
      </p:sp>
    </p:spTree>
    <p:extLst>
      <p:ext uri="{BB962C8B-B14F-4D97-AF65-F5344CB8AC3E}">
        <p14:creationId xmlns:p14="http://schemas.microsoft.com/office/powerpoint/2010/main" val="4005451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3315553" y="4332688"/>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3315553" y="5276601"/>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Long-Term Support Release</a:t>
            </a:r>
          </a:p>
        </p:txBody>
      </p:sp>
    </p:spTree>
    <p:extLst>
      <p:ext uri="{BB962C8B-B14F-4D97-AF65-F5344CB8AC3E}">
        <p14:creationId xmlns:p14="http://schemas.microsoft.com/office/powerpoint/2010/main" val="9026090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29948 0.15324 " pathEditMode="relative" rAng="0" ptsTypes="AA">
                                      <p:cBhvr>
                                        <p:cTn id="6" dur="750" fill="hold"/>
                                        <p:tgtEl>
                                          <p:spTgt spid="4"/>
                                        </p:tgtEl>
                                        <p:attrNameLst>
                                          <p:attrName>ppt_x</p:attrName>
                                          <p:attrName>ppt_y</p:attrName>
                                        </p:attrNameLst>
                                      </p:cBhvr>
                                      <p:rCtr x="-14974" y="7662"/>
                                    </p:animMotion>
                                  </p:childTnLst>
                                </p:cTn>
                              </p:par>
                              <p:par>
                                <p:cTn id="7" presetID="42" presetClass="path" presetSubtype="0" accel="50000" decel="50000" fill="hold" grpId="0" nodeType="withEffect">
                                  <p:stCondLst>
                                    <p:cond delay="0"/>
                                  </p:stCondLst>
                                  <p:childTnLst>
                                    <p:animMotion origin="layout" path="M -4.16667E-7 -3.33333E-6 L -0.29766 0.12616 " pathEditMode="relative" rAng="0" ptsTypes="AA">
                                      <p:cBhvr>
                                        <p:cTn id="8" dur="750" fill="hold"/>
                                        <p:tgtEl>
                                          <p:spTgt spid="5"/>
                                        </p:tgtEl>
                                        <p:attrNameLst>
                                          <p:attrName>ppt_x</p:attrName>
                                          <p:attrName>ppt_y</p:attrName>
                                        </p:attrNameLst>
                                      </p:cBhvr>
                                      <p:rCtr x="-14883" y="6296"/>
                                    </p:animMotion>
                                  </p:childTnLst>
                                </p:cTn>
                              </p:par>
                              <p:par>
                                <p:cTn id="9" presetID="42" presetClass="path" presetSubtype="0" accel="50000" decel="50000" fill="hold" grpId="0" nodeType="withEffect">
                                  <p:stCondLst>
                                    <p:cond delay="0"/>
                                  </p:stCondLst>
                                  <p:childTnLst>
                                    <p:animMotion origin="layout" path="M -4.16667E-7 -3.33333E-6 L -0.3013 0.05834 " pathEditMode="relative" rAng="0" ptsTypes="AA">
                                      <p:cBhvr>
                                        <p:cTn id="10" dur="750" fill="hold"/>
                                        <p:tgtEl>
                                          <p:spTgt spid="6"/>
                                        </p:tgtEl>
                                        <p:attrNameLst>
                                          <p:attrName>ppt_x</p:attrName>
                                          <p:attrName>ppt_y</p:attrName>
                                        </p:attrNameLst>
                                      </p:cBhvr>
                                      <p:rCtr x="-15065" y="2917"/>
                                    </p:animMotion>
                                  </p:childTnLst>
                                </p:cTn>
                              </p:par>
                              <p:par>
                                <p:cTn id="11" presetID="42" presetClass="path" presetSubtype="0" accel="50000" decel="50000" fill="hold" grpId="0" nodeType="withEffect">
                                  <p:stCondLst>
                                    <p:cond delay="0"/>
                                  </p:stCondLst>
                                  <p:childTnLst>
                                    <p:animMotion origin="layout" path="M -4.16667E-7 -4.81481E-6 L -0.30039 0.01019 " pathEditMode="relative" rAng="0" ptsTypes="AA">
                                      <p:cBhvr>
                                        <p:cTn id="12" dur="750" fill="hold"/>
                                        <p:tgtEl>
                                          <p:spTgt spid="7"/>
                                        </p:tgtEl>
                                        <p:attrNameLst>
                                          <p:attrName>ppt_x</p:attrName>
                                          <p:attrName>ppt_y</p:attrName>
                                        </p:attrNameLst>
                                      </p:cBhvr>
                                      <p:rCtr x="-15026" y="509"/>
                                    </p:animMotion>
                                  </p:childTnLst>
                                </p:cTn>
                              </p:par>
                              <p:par>
                                <p:cTn id="13" presetID="42" presetClass="path" presetSubtype="0" accel="50000" decel="50000" fill="hold" grpId="0" nodeType="withEffect">
                                  <p:stCondLst>
                                    <p:cond delay="0"/>
                                  </p:stCondLst>
                                  <p:childTnLst>
                                    <p:animMotion origin="layout" path="M -4.16667E-7 3.7037E-6 L -0.29935 -0.03936 " pathEditMode="relative" rAng="0" ptsTypes="AA">
                                      <p:cBhvr>
                                        <p:cTn id="14" dur="750" fill="hold"/>
                                        <p:tgtEl>
                                          <p:spTgt spid="8"/>
                                        </p:tgtEl>
                                        <p:attrNameLst>
                                          <p:attrName>ppt_x</p:attrName>
                                          <p:attrName>ppt_y</p:attrName>
                                        </p:attrNameLst>
                                      </p:cBhvr>
                                      <p:rCtr x="-14974" y="-1968"/>
                                    </p:animMotion>
                                  </p:childTnLst>
                                </p:cTn>
                              </p:par>
                              <p:par>
                                <p:cTn id="15" presetID="42" presetClass="path" presetSubtype="0" accel="50000" decel="50000" fill="hold" grpId="0" nodeType="withEffect">
                                  <p:stCondLst>
                                    <p:cond delay="0"/>
                                  </p:stCondLst>
                                  <p:childTnLst>
                                    <p:animMotion origin="layout" path="M -4.16667E-7 3.7037E-6 L -0.30013 -0.10186 " pathEditMode="relative" rAng="0" ptsTypes="AA">
                                      <p:cBhvr>
                                        <p:cTn id="16" dur="750" fill="hold"/>
                                        <p:tgtEl>
                                          <p:spTgt spid="9"/>
                                        </p:tgtEl>
                                        <p:attrNameLst>
                                          <p:attrName>ppt_x</p:attrName>
                                          <p:attrName>ppt_y</p:attrName>
                                        </p:attrNameLst>
                                      </p:cBhvr>
                                      <p:rCtr x="-15013" y="-5093"/>
                                    </p:animMotion>
                                  </p:childTnLst>
                                </p:cTn>
                              </p:par>
                              <p:par>
                                <p:cTn id="17" presetID="1" presetClass="exit" presetSubtype="0" fill="hold" grpId="1" nodeType="withEffect">
                                  <p:stCondLst>
                                    <p:cond delay="50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50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50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50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50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50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193963" y="1839951"/>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193963" y="2409968"/>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193963" y="2979985"/>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193963" y="3550002"/>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New C# 10, F# 6 releases</a:t>
            </a:r>
          </a:p>
        </p:txBody>
      </p:sp>
      <p:sp>
        <p:nvSpPr>
          <p:cNvPr id="8" name="Rectangle: Rounded Corners 7">
            <a:extLst>
              <a:ext uri="{FF2B5EF4-FFF2-40B4-BE49-F238E27FC236}">
                <a16:creationId xmlns:a16="http://schemas.microsoft.com/office/drawing/2014/main" id="{C2DD8ECF-EB63-42F1-898B-386B413C2CC8}"/>
              </a:ext>
            </a:extLst>
          </p:cNvPr>
          <p:cNvSpPr/>
          <p:nvPr/>
        </p:nvSpPr>
        <p:spPr>
          <a:xfrm>
            <a:off x="193963" y="4179868"/>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Apple Silicon (Arm64) support</a:t>
            </a:r>
          </a:p>
        </p:txBody>
      </p:sp>
      <p:sp>
        <p:nvSpPr>
          <p:cNvPr id="9" name="Rectangle: Rounded Corners 8">
            <a:extLst>
              <a:ext uri="{FF2B5EF4-FFF2-40B4-BE49-F238E27FC236}">
                <a16:creationId xmlns:a16="http://schemas.microsoft.com/office/drawing/2014/main" id="{EF1AD224-A933-4FA7-BF46-44DF6DFD5628}"/>
              </a:ext>
            </a:extLst>
          </p:cNvPr>
          <p:cNvSpPr/>
          <p:nvPr/>
        </p:nvSpPr>
        <p:spPr>
          <a:xfrm>
            <a:off x="193963" y="4809734"/>
            <a:ext cx="4044252" cy="354765"/>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Long-Term Support Release</a:t>
            </a:r>
          </a:p>
        </p:txBody>
      </p:sp>
      <p:sp>
        <p:nvSpPr>
          <p:cNvPr id="10" name="Content Placeholder 3">
            <a:extLst>
              <a:ext uri="{FF2B5EF4-FFF2-40B4-BE49-F238E27FC236}">
                <a16:creationId xmlns:a16="http://schemas.microsoft.com/office/drawing/2014/main" id="{30D1B6F1-EE54-44B2-A7E9-E8741F9EB0DC}"/>
              </a:ext>
            </a:extLst>
          </p:cNvPr>
          <p:cNvSpPr txBox="1">
            <a:spLocks/>
          </p:cNvSpPr>
          <p:nvPr/>
        </p:nvSpPr>
        <p:spPr>
          <a:xfrm>
            <a:off x="4840357" y="288234"/>
            <a:ext cx="7351643" cy="6202017"/>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Production stress-tested</a:t>
            </a:r>
          </a:p>
          <a:p>
            <a:r>
              <a:rPr lang="en-US" dirty="0"/>
              <a:t>Supported for three years</a:t>
            </a:r>
          </a:p>
          <a:p>
            <a:r>
              <a:rPr lang="en-US" dirty="0"/>
              <a:t>Unified platform</a:t>
            </a:r>
          </a:p>
          <a:p>
            <a:r>
              <a:rPr lang="en-US" dirty="0"/>
              <a:t>Performance</a:t>
            </a:r>
          </a:p>
          <a:p>
            <a:r>
              <a:rPr lang="en-US" dirty="0"/>
              <a:t>C# 10</a:t>
            </a:r>
          </a:p>
          <a:p>
            <a:r>
              <a:rPr lang="en-US" dirty="0"/>
              <a:t>Visual Basic</a:t>
            </a:r>
          </a:p>
          <a:p>
            <a:r>
              <a:rPr lang="en-US" dirty="0"/>
              <a:t>Hot Reload</a:t>
            </a:r>
          </a:p>
          <a:p>
            <a:r>
              <a:rPr lang="en-US" dirty="0"/>
              <a:t>Cloud diagnostics</a:t>
            </a:r>
          </a:p>
          <a:p>
            <a:r>
              <a:rPr lang="en-US" dirty="0"/>
              <a:t>JSON APIs</a:t>
            </a:r>
          </a:p>
          <a:p>
            <a:r>
              <a:rPr lang="en-US" dirty="0"/>
              <a:t>Minimal APIs</a:t>
            </a:r>
          </a:p>
          <a:p>
            <a:r>
              <a:rPr lang="en-US" dirty="0" err="1"/>
              <a:t>Blazor</a:t>
            </a:r>
            <a:endParaRPr lang="en-US" dirty="0"/>
          </a:p>
          <a:p>
            <a:r>
              <a:rPr lang="en-US" dirty="0"/>
              <a:t>Web Assembly AOT</a:t>
            </a:r>
          </a:p>
          <a:p>
            <a:r>
              <a:rPr lang="en-US" dirty="0"/>
              <a:t>Single-page apps</a:t>
            </a:r>
          </a:p>
          <a:p>
            <a:r>
              <a:rPr lang="en-US" dirty="0"/>
              <a:t>HTTP/3</a:t>
            </a:r>
          </a:p>
          <a:p>
            <a:r>
              <a:rPr lang="en-US" dirty="0"/>
              <a:t>File IO</a:t>
            </a:r>
          </a:p>
          <a:p>
            <a:r>
              <a:rPr lang="en-US" dirty="0"/>
              <a:t>Security</a:t>
            </a:r>
          </a:p>
          <a:p>
            <a:r>
              <a:rPr lang="en-US" dirty="0"/>
              <a:t>Single-File apps (extraction free)</a:t>
            </a:r>
          </a:p>
          <a:p>
            <a:r>
              <a:rPr lang="en-US" dirty="0"/>
              <a:t>IL trimming</a:t>
            </a:r>
          </a:p>
          <a:p>
            <a:r>
              <a:rPr lang="en-US" dirty="0"/>
              <a:t>Source generators and analyzers</a:t>
            </a:r>
          </a:p>
          <a:p>
            <a:r>
              <a:rPr lang="en-US" dirty="0"/>
              <a:t>Source build</a:t>
            </a:r>
          </a:p>
        </p:txBody>
      </p:sp>
    </p:spTree>
    <p:extLst>
      <p:ext uri="{BB962C8B-B14F-4D97-AF65-F5344CB8AC3E}">
        <p14:creationId xmlns:p14="http://schemas.microsoft.com/office/powerpoint/2010/main" val="292423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123018" y="3346065"/>
            <a:ext cx="391825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January 2002</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0349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547110" y="3346065"/>
            <a:ext cx="307007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April 2003</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Tree>
    <p:extLst>
      <p:ext uri="{BB962C8B-B14F-4D97-AF65-F5344CB8AC3E}">
        <p14:creationId xmlns:p14="http://schemas.microsoft.com/office/powerpoint/2010/main" val="67128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727240" y="3346065"/>
            <a:ext cx="470981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November 2005</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Tree>
    <p:extLst>
      <p:ext uri="{BB962C8B-B14F-4D97-AF65-F5344CB8AC3E}">
        <p14:creationId xmlns:p14="http://schemas.microsoft.com/office/powerpoint/2010/main" val="204822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727240" y="3346065"/>
            <a:ext cx="470981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November 2007</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Tree>
    <p:extLst>
      <p:ext uri="{BB962C8B-B14F-4D97-AF65-F5344CB8AC3E}">
        <p14:creationId xmlns:p14="http://schemas.microsoft.com/office/powerpoint/2010/main" val="139512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547113" y="3346065"/>
            <a:ext cx="307007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April 2010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Tree>
    <p:extLst>
      <p:ext uri="{BB962C8B-B14F-4D97-AF65-F5344CB8AC3E}">
        <p14:creationId xmlns:p14="http://schemas.microsoft.com/office/powerpoint/2010/main" val="214954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234400" y="3346065"/>
            <a:ext cx="369550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August 2012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Tree>
    <p:extLst>
      <p:ext uri="{BB962C8B-B14F-4D97-AF65-F5344CB8AC3E}">
        <p14:creationId xmlns:p14="http://schemas.microsoft.com/office/powerpoint/2010/main" val="13139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EA67-7FD1-486B-A612-E25E2249080D}"/>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AA2F8CAD-A0AE-4128-B4CD-89EAC04CB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52A2D26-A463-47D8-9E53-EB9E52EB68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09701E65-5990-4501-8353-8476B4AC3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57CBDEF4-C78B-4444-B3A2-FC61535B0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4BDE0CBE-5973-4554-81C2-82C1036F9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92AE1C8E-112B-4C14-A71F-FA36014E1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B437A958-D7A4-4053-BC21-B6A7C6A1D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458261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680167" y="3346065"/>
            <a:ext cx="280397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July 2015</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Tree>
    <p:extLst>
      <p:ext uri="{BB962C8B-B14F-4D97-AF65-F5344CB8AC3E}">
        <p14:creationId xmlns:p14="http://schemas.microsoft.com/office/powerpoint/2010/main" val="153272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302918" y="3346065"/>
            <a:ext cx="355847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March 2017</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Tree>
    <p:extLst>
      <p:ext uri="{BB962C8B-B14F-4D97-AF65-F5344CB8AC3E}">
        <p14:creationId xmlns:p14="http://schemas.microsoft.com/office/powerpoint/2010/main" val="77239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234408" y="3346065"/>
            <a:ext cx="369550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August 2017</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Tree>
    <p:extLst>
      <p:ext uri="{BB962C8B-B14F-4D97-AF65-F5344CB8AC3E}">
        <p14:creationId xmlns:p14="http://schemas.microsoft.com/office/powerpoint/2010/main" val="353167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727254" y="3346065"/>
            <a:ext cx="470981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November 2017</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Tree>
    <p:extLst>
      <p:ext uri="{BB962C8B-B14F-4D97-AF65-F5344CB8AC3E}">
        <p14:creationId xmlns:p14="http://schemas.microsoft.com/office/powerpoint/2010/main" val="154474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4596820" y="3346065"/>
            <a:ext cx="297068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May 2018</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15" name="Oval 14">
            <a:extLst>
              <a:ext uri="{FF2B5EF4-FFF2-40B4-BE49-F238E27FC236}">
                <a16:creationId xmlns:a16="http://schemas.microsoft.com/office/drawing/2014/main" id="{2F85509E-A718-4EA5-BCAB-187F5E998C63}"/>
              </a:ext>
            </a:extLst>
          </p:cNvPr>
          <p:cNvSpPr/>
          <p:nvPr/>
        </p:nvSpPr>
        <p:spPr>
          <a:xfrm>
            <a:off x="8252731"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Tree>
    <p:extLst>
      <p:ext uri="{BB962C8B-B14F-4D97-AF65-F5344CB8AC3E}">
        <p14:creationId xmlns:p14="http://schemas.microsoft.com/office/powerpoint/2010/main" val="34931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661086" y="3346065"/>
            <a:ext cx="48421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September 2019</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15" name="Oval 14">
            <a:extLst>
              <a:ext uri="{FF2B5EF4-FFF2-40B4-BE49-F238E27FC236}">
                <a16:creationId xmlns:a16="http://schemas.microsoft.com/office/drawing/2014/main" id="{2F85509E-A718-4EA5-BCAB-187F5E998C63}"/>
              </a:ext>
            </a:extLst>
          </p:cNvPr>
          <p:cNvSpPr/>
          <p:nvPr/>
        </p:nvSpPr>
        <p:spPr>
          <a:xfrm>
            <a:off x="8252731"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16" name="Oval 15">
            <a:extLst>
              <a:ext uri="{FF2B5EF4-FFF2-40B4-BE49-F238E27FC236}">
                <a16:creationId xmlns:a16="http://schemas.microsoft.com/office/drawing/2014/main" id="{FD338267-5353-4A13-BC00-602E32F9D224}"/>
              </a:ext>
            </a:extLst>
          </p:cNvPr>
          <p:cNvSpPr/>
          <p:nvPr/>
        </p:nvSpPr>
        <p:spPr>
          <a:xfrm>
            <a:off x="9002574"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Tree>
    <p:extLst>
      <p:ext uri="{BB962C8B-B14F-4D97-AF65-F5344CB8AC3E}">
        <p14:creationId xmlns:p14="http://schemas.microsoft.com/office/powerpoint/2010/main" val="380483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661089" y="3346065"/>
            <a:ext cx="48421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September 2020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15" name="Oval 14">
            <a:extLst>
              <a:ext uri="{FF2B5EF4-FFF2-40B4-BE49-F238E27FC236}">
                <a16:creationId xmlns:a16="http://schemas.microsoft.com/office/drawing/2014/main" id="{2F85509E-A718-4EA5-BCAB-187F5E998C63}"/>
              </a:ext>
            </a:extLst>
          </p:cNvPr>
          <p:cNvSpPr/>
          <p:nvPr/>
        </p:nvSpPr>
        <p:spPr>
          <a:xfrm>
            <a:off x="8252731"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16" name="Oval 15">
            <a:extLst>
              <a:ext uri="{FF2B5EF4-FFF2-40B4-BE49-F238E27FC236}">
                <a16:creationId xmlns:a16="http://schemas.microsoft.com/office/drawing/2014/main" id="{FD338267-5353-4A13-BC00-602E32F9D224}"/>
              </a:ext>
            </a:extLst>
          </p:cNvPr>
          <p:cNvSpPr/>
          <p:nvPr/>
        </p:nvSpPr>
        <p:spPr>
          <a:xfrm>
            <a:off x="9002574"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
        <p:nvSpPr>
          <p:cNvPr id="17" name="Oval 16">
            <a:extLst>
              <a:ext uri="{FF2B5EF4-FFF2-40B4-BE49-F238E27FC236}">
                <a16:creationId xmlns:a16="http://schemas.microsoft.com/office/drawing/2014/main" id="{0AE4B25E-2E2C-476D-8728-1644AE107FE0}"/>
              </a:ext>
            </a:extLst>
          </p:cNvPr>
          <p:cNvSpPr/>
          <p:nvPr/>
        </p:nvSpPr>
        <p:spPr>
          <a:xfrm>
            <a:off x="9752417"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a:t>
            </a:r>
          </a:p>
        </p:txBody>
      </p:sp>
    </p:spTree>
    <p:extLst>
      <p:ext uri="{BB962C8B-B14F-4D97-AF65-F5344CB8AC3E}">
        <p14:creationId xmlns:p14="http://schemas.microsoft.com/office/powerpoint/2010/main" val="277231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35" name="Rectangle 34">
            <a:extLst>
              <a:ext uri="{FF2B5EF4-FFF2-40B4-BE49-F238E27FC236}">
                <a16:creationId xmlns:a16="http://schemas.microsoft.com/office/drawing/2014/main" id="{4F2B7AC9-2554-4A3B-A127-1189F8267A9E}"/>
              </a:ext>
            </a:extLst>
          </p:cNvPr>
          <p:cNvSpPr/>
          <p:nvPr/>
        </p:nvSpPr>
        <p:spPr>
          <a:xfrm>
            <a:off x="3727263" y="3346065"/>
            <a:ext cx="470981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November 2021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15" name="Oval 14">
            <a:extLst>
              <a:ext uri="{FF2B5EF4-FFF2-40B4-BE49-F238E27FC236}">
                <a16:creationId xmlns:a16="http://schemas.microsoft.com/office/drawing/2014/main" id="{2F85509E-A718-4EA5-BCAB-187F5E998C63}"/>
              </a:ext>
            </a:extLst>
          </p:cNvPr>
          <p:cNvSpPr/>
          <p:nvPr/>
        </p:nvSpPr>
        <p:spPr>
          <a:xfrm>
            <a:off x="8252731"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16" name="Oval 15">
            <a:extLst>
              <a:ext uri="{FF2B5EF4-FFF2-40B4-BE49-F238E27FC236}">
                <a16:creationId xmlns:a16="http://schemas.microsoft.com/office/drawing/2014/main" id="{FD338267-5353-4A13-BC00-602E32F9D224}"/>
              </a:ext>
            </a:extLst>
          </p:cNvPr>
          <p:cNvSpPr/>
          <p:nvPr/>
        </p:nvSpPr>
        <p:spPr>
          <a:xfrm>
            <a:off x="9002574"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
        <p:nvSpPr>
          <p:cNvPr id="17" name="Oval 16">
            <a:extLst>
              <a:ext uri="{FF2B5EF4-FFF2-40B4-BE49-F238E27FC236}">
                <a16:creationId xmlns:a16="http://schemas.microsoft.com/office/drawing/2014/main" id="{0AE4B25E-2E2C-476D-8728-1644AE107FE0}"/>
              </a:ext>
            </a:extLst>
          </p:cNvPr>
          <p:cNvSpPr/>
          <p:nvPr/>
        </p:nvSpPr>
        <p:spPr>
          <a:xfrm>
            <a:off x="97524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a:t>
            </a:r>
          </a:p>
        </p:txBody>
      </p:sp>
      <p:sp>
        <p:nvSpPr>
          <p:cNvPr id="18" name="Oval 17">
            <a:extLst>
              <a:ext uri="{FF2B5EF4-FFF2-40B4-BE49-F238E27FC236}">
                <a16:creationId xmlns:a16="http://schemas.microsoft.com/office/drawing/2014/main" id="{E5FB9598-2C2D-4B11-BF96-413107BCCC3A}"/>
              </a:ext>
            </a:extLst>
          </p:cNvPr>
          <p:cNvSpPr/>
          <p:nvPr/>
        </p:nvSpPr>
        <p:spPr>
          <a:xfrm>
            <a:off x="10506916"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Tree>
    <p:extLst>
      <p:ext uri="{BB962C8B-B14F-4D97-AF65-F5344CB8AC3E}">
        <p14:creationId xmlns:p14="http://schemas.microsoft.com/office/powerpoint/2010/main" val="18999842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sp>
        <p:nvSpPr>
          <p:cNvPr id="35" name="Rectangle 34">
            <a:extLst>
              <a:ext uri="{FF2B5EF4-FFF2-40B4-BE49-F238E27FC236}">
                <a16:creationId xmlns:a16="http://schemas.microsoft.com/office/drawing/2014/main" id="{4F2B7AC9-2554-4A3B-A127-1189F8267A9E}"/>
              </a:ext>
            </a:extLst>
          </p:cNvPr>
          <p:cNvSpPr/>
          <p:nvPr/>
        </p:nvSpPr>
        <p:spPr>
          <a:xfrm>
            <a:off x="3727263" y="3346065"/>
            <a:ext cx="470981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November 2021</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nvGrpSpPr>
          <p:cNvPr id="4" name="Group 3">
            <a:extLst>
              <a:ext uri="{FF2B5EF4-FFF2-40B4-BE49-F238E27FC236}">
                <a16:creationId xmlns:a16="http://schemas.microsoft.com/office/drawing/2014/main" id="{702203CC-FD30-4AF9-9AD5-D7809CF82152}"/>
              </a:ext>
            </a:extLst>
          </p:cNvPr>
          <p:cNvGrpSpPr/>
          <p:nvPr/>
        </p:nvGrpSpPr>
        <p:grpSpPr>
          <a:xfrm>
            <a:off x="311530" y="2170276"/>
            <a:ext cx="11549546" cy="549624"/>
            <a:chOff x="311530" y="2170276"/>
            <a:chExt cx="11549546" cy="549624"/>
          </a:xfrm>
        </p:grpSpPr>
        <p:cxnSp>
          <p:nvCxnSpPr>
            <p:cNvPr id="3" name="Straight Arrow Connector 2">
              <a:extLst>
                <a:ext uri="{FF2B5EF4-FFF2-40B4-BE49-F238E27FC236}">
                  <a16:creationId xmlns:a16="http://schemas.microsoft.com/office/drawing/2014/main" id="{C2FEE3A0-B73F-4176-9EE6-DA677765FB7A}"/>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8CF9476-6F34-41F7-8AFD-3F980B8F462A}"/>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6" name="Oval 5">
              <a:extLst>
                <a:ext uri="{FF2B5EF4-FFF2-40B4-BE49-F238E27FC236}">
                  <a16:creationId xmlns:a16="http://schemas.microsoft.com/office/drawing/2014/main" id="{29AC7DEE-9793-477F-9AD2-4EB9F416F55D}"/>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7" name="Oval 6">
              <a:extLst>
                <a:ext uri="{FF2B5EF4-FFF2-40B4-BE49-F238E27FC236}">
                  <a16:creationId xmlns:a16="http://schemas.microsoft.com/office/drawing/2014/main" id="{E81C5165-3D12-4B1F-85E4-505E65393601}"/>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8" name="Oval 7">
              <a:extLst>
                <a:ext uri="{FF2B5EF4-FFF2-40B4-BE49-F238E27FC236}">
                  <a16:creationId xmlns:a16="http://schemas.microsoft.com/office/drawing/2014/main" id="{BC4CDE50-6051-4BC0-AA94-999D2AC05DE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9" name="Oval 8">
              <a:extLst>
                <a:ext uri="{FF2B5EF4-FFF2-40B4-BE49-F238E27FC236}">
                  <a16:creationId xmlns:a16="http://schemas.microsoft.com/office/drawing/2014/main" id="{79F3FF09-E94A-4A3A-8B09-A3E6320EE7C0}"/>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10" name="Oval 9">
              <a:extLst>
                <a:ext uri="{FF2B5EF4-FFF2-40B4-BE49-F238E27FC236}">
                  <a16:creationId xmlns:a16="http://schemas.microsoft.com/office/drawing/2014/main" id="{3B4DA62A-07B8-48BA-A578-C81B82D4400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11" name="Oval 10">
              <a:extLst>
                <a:ext uri="{FF2B5EF4-FFF2-40B4-BE49-F238E27FC236}">
                  <a16:creationId xmlns:a16="http://schemas.microsoft.com/office/drawing/2014/main" id="{56785C5C-A7FB-4BDF-90F7-632EE645E983}"/>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12" name="Oval 11">
              <a:extLst>
                <a:ext uri="{FF2B5EF4-FFF2-40B4-BE49-F238E27FC236}">
                  <a16:creationId xmlns:a16="http://schemas.microsoft.com/office/drawing/2014/main" id="{5A0B136C-8BA6-48CF-BF81-A71AA9AB6842}"/>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13" name="Oval 12">
              <a:extLst>
                <a:ext uri="{FF2B5EF4-FFF2-40B4-BE49-F238E27FC236}">
                  <a16:creationId xmlns:a16="http://schemas.microsoft.com/office/drawing/2014/main" id="{8585B190-D076-4E9B-BF13-2130A1101479}"/>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14" name="Oval 13">
              <a:extLst>
                <a:ext uri="{FF2B5EF4-FFF2-40B4-BE49-F238E27FC236}">
                  <a16:creationId xmlns:a16="http://schemas.microsoft.com/office/drawing/2014/main" id="{A5D97F1C-7B63-4103-8CF5-378609466E65}"/>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15" name="Oval 14">
              <a:extLst>
                <a:ext uri="{FF2B5EF4-FFF2-40B4-BE49-F238E27FC236}">
                  <a16:creationId xmlns:a16="http://schemas.microsoft.com/office/drawing/2014/main" id="{2F85509E-A718-4EA5-BCAB-187F5E998C63}"/>
                </a:ext>
              </a:extLst>
            </p:cNvPr>
            <p:cNvSpPr/>
            <p:nvPr/>
          </p:nvSpPr>
          <p:spPr>
            <a:xfrm>
              <a:off x="8252731"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16" name="Oval 15">
              <a:extLst>
                <a:ext uri="{FF2B5EF4-FFF2-40B4-BE49-F238E27FC236}">
                  <a16:creationId xmlns:a16="http://schemas.microsoft.com/office/drawing/2014/main" id="{FD338267-5353-4A13-BC00-602E32F9D224}"/>
                </a:ext>
              </a:extLst>
            </p:cNvPr>
            <p:cNvSpPr/>
            <p:nvPr/>
          </p:nvSpPr>
          <p:spPr>
            <a:xfrm>
              <a:off x="9002574"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
          <p:nvSpPr>
            <p:cNvPr id="17" name="Oval 16">
              <a:extLst>
                <a:ext uri="{FF2B5EF4-FFF2-40B4-BE49-F238E27FC236}">
                  <a16:creationId xmlns:a16="http://schemas.microsoft.com/office/drawing/2014/main" id="{0AE4B25E-2E2C-476D-8728-1644AE107FE0}"/>
                </a:ext>
              </a:extLst>
            </p:cNvPr>
            <p:cNvSpPr/>
            <p:nvPr/>
          </p:nvSpPr>
          <p:spPr>
            <a:xfrm>
              <a:off x="97524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a:t>
              </a:r>
            </a:p>
          </p:txBody>
        </p:sp>
        <p:sp>
          <p:nvSpPr>
            <p:cNvPr id="18" name="Oval 17">
              <a:extLst>
                <a:ext uri="{FF2B5EF4-FFF2-40B4-BE49-F238E27FC236}">
                  <a16:creationId xmlns:a16="http://schemas.microsoft.com/office/drawing/2014/main" id="{E5FB9598-2C2D-4B11-BF96-413107BCCC3A}"/>
                </a:ext>
              </a:extLst>
            </p:cNvPr>
            <p:cNvSpPr/>
            <p:nvPr/>
          </p:nvSpPr>
          <p:spPr>
            <a:xfrm>
              <a:off x="10506916"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grpSp>
    </p:spTree>
    <p:extLst>
      <p:ext uri="{BB962C8B-B14F-4D97-AF65-F5344CB8AC3E}">
        <p14:creationId xmlns:p14="http://schemas.microsoft.com/office/powerpoint/2010/main" val="1751582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25E-6 -1.48148E-6 L -0.00039 -0.15787 " pathEditMode="relative" rAng="0" ptsTypes="AA">
                                      <p:cBhvr>
                                        <p:cTn id="6" dur="750" fill="hold"/>
                                        <p:tgtEl>
                                          <p:spTgt spid="4"/>
                                        </p:tgtEl>
                                        <p:attrNameLst>
                                          <p:attrName>ppt_x</p:attrName>
                                          <p:attrName>ppt_y</p:attrName>
                                        </p:attrNameLst>
                                      </p:cBhvr>
                                      <p:rCtr x="39" y="-7894"/>
                                    </p:animMotion>
                                  </p:childTnLst>
                                </p:cTn>
                              </p:par>
                              <p:par>
                                <p:cTn id="7" presetID="10" presetClass="exit" presetSubtype="0" fill="hold" grpId="0" nodeType="withEffect">
                                  <p:stCondLst>
                                    <p:cond delay="250"/>
                                  </p:stCondLst>
                                  <p:childTnLst>
                                    <p:animEffect transition="out" filter="fade">
                                      <p:cBhvr>
                                        <p:cTn id="8" dur="500"/>
                                        <p:tgtEl>
                                          <p:spTgt spid="35"/>
                                        </p:tgtEl>
                                      </p:cBhvr>
                                    </p:animEffect>
                                    <p:set>
                                      <p:cBhvr>
                                        <p:cTn id="9"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B853-9176-4151-8F4E-C969D58FD5C4}"/>
              </a:ext>
            </a:extLst>
          </p:cNvPr>
          <p:cNvSpPr>
            <a:spLocks noGrp="1"/>
          </p:cNvSpPr>
          <p:nvPr>
            <p:ph type="title"/>
          </p:nvPr>
        </p:nvSpPr>
        <p:spPr/>
        <p:txBody>
          <a:bodyPr/>
          <a:lstStyle/>
          <a:p>
            <a:r>
              <a:rPr lang="en-US" dirty="0"/>
              <a:t>C# Evolution</a:t>
            </a:r>
          </a:p>
        </p:txBody>
      </p:sp>
      <p:grpSp>
        <p:nvGrpSpPr>
          <p:cNvPr id="20" name="Group 19">
            <a:extLst>
              <a:ext uri="{FF2B5EF4-FFF2-40B4-BE49-F238E27FC236}">
                <a16:creationId xmlns:a16="http://schemas.microsoft.com/office/drawing/2014/main" id="{250B9B3A-AF29-416E-9BC0-F4B1A2CE2045}"/>
              </a:ext>
            </a:extLst>
          </p:cNvPr>
          <p:cNvGrpSpPr/>
          <p:nvPr/>
        </p:nvGrpSpPr>
        <p:grpSpPr>
          <a:xfrm>
            <a:off x="307371" y="1087923"/>
            <a:ext cx="11549546" cy="549624"/>
            <a:chOff x="311530" y="2170276"/>
            <a:chExt cx="11549546" cy="549624"/>
          </a:xfrm>
        </p:grpSpPr>
        <p:cxnSp>
          <p:nvCxnSpPr>
            <p:cNvPr id="21" name="Straight Arrow Connector 20">
              <a:extLst>
                <a:ext uri="{FF2B5EF4-FFF2-40B4-BE49-F238E27FC236}">
                  <a16:creationId xmlns:a16="http://schemas.microsoft.com/office/drawing/2014/main" id="{09988D69-980F-495E-BA4D-3D80DBCA7D43}"/>
                </a:ext>
              </a:extLst>
            </p:cNvPr>
            <p:cNvCxnSpPr/>
            <p:nvPr/>
          </p:nvCxnSpPr>
          <p:spPr>
            <a:xfrm>
              <a:off x="311530" y="2445088"/>
              <a:ext cx="11549546"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5D37037-FC6E-4B1A-A8C9-24229D8296A8}"/>
                </a:ext>
              </a:extLst>
            </p:cNvPr>
            <p:cNvSpPr/>
            <p:nvPr/>
          </p:nvSpPr>
          <p:spPr>
            <a:xfrm>
              <a:off x="7152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
          <p:nvSpPr>
            <p:cNvPr id="23" name="Oval 22">
              <a:extLst>
                <a:ext uri="{FF2B5EF4-FFF2-40B4-BE49-F238E27FC236}">
                  <a16:creationId xmlns:a16="http://schemas.microsoft.com/office/drawing/2014/main" id="{00607412-1B0C-4D58-9F56-182CCA34EB99}"/>
                </a:ext>
              </a:extLst>
            </p:cNvPr>
            <p:cNvSpPr/>
            <p:nvPr/>
          </p:nvSpPr>
          <p:spPr>
            <a:xfrm>
              <a:off x="147068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
          <p:nvSpPr>
            <p:cNvPr id="24" name="Oval 23">
              <a:extLst>
                <a:ext uri="{FF2B5EF4-FFF2-40B4-BE49-F238E27FC236}">
                  <a16:creationId xmlns:a16="http://schemas.microsoft.com/office/drawing/2014/main" id="{3C5196B8-F9E5-4431-8C2F-751096746788}"/>
                </a:ext>
              </a:extLst>
            </p:cNvPr>
            <p:cNvSpPr/>
            <p:nvPr/>
          </p:nvSpPr>
          <p:spPr>
            <a:xfrm>
              <a:off x="222615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
          <p:nvSpPr>
            <p:cNvPr id="25" name="Oval 24">
              <a:extLst>
                <a:ext uri="{FF2B5EF4-FFF2-40B4-BE49-F238E27FC236}">
                  <a16:creationId xmlns:a16="http://schemas.microsoft.com/office/drawing/2014/main" id="{F094142B-40C6-4711-A40E-4CAB8477CE4F}"/>
                </a:ext>
              </a:extLst>
            </p:cNvPr>
            <p:cNvSpPr/>
            <p:nvPr/>
          </p:nvSpPr>
          <p:spPr>
            <a:xfrm>
              <a:off x="2982956"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
          <p:nvSpPr>
            <p:cNvPr id="26" name="Oval 25">
              <a:extLst>
                <a:ext uri="{FF2B5EF4-FFF2-40B4-BE49-F238E27FC236}">
                  <a16:creationId xmlns:a16="http://schemas.microsoft.com/office/drawing/2014/main" id="{28276EB1-2E80-460E-8113-512896FB409C}"/>
                </a:ext>
              </a:extLst>
            </p:cNvPr>
            <p:cNvSpPr/>
            <p:nvPr/>
          </p:nvSpPr>
          <p:spPr>
            <a:xfrm>
              <a:off x="373975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p>
          </p:txBody>
        </p:sp>
        <p:sp>
          <p:nvSpPr>
            <p:cNvPr id="27" name="Oval 26">
              <a:extLst>
                <a:ext uri="{FF2B5EF4-FFF2-40B4-BE49-F238E27FC236}">
                  <a16:creationId xmlns:a16="http://schemas.microsoft.com/office/drawing/2014/main" id="{01D68A1E-933D-48A2-A850-7EE38313D38D}"/>
                </a:ext>
              </a:extLst>
            </p:cNvPr>
            <p:cNvSpPr/>
            <p:nvPr/>
          </p:nvSpPr>
          <p:spPr>
            <a:xfrm>
              <a:off x="449655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p>
          </p:txBody>
        </p:sp>
        <p:sp>
          <p:nvSpPr>
            <p:cNvPr id="28" name="Oval 27">
              <a:extLst>
                <a:ext uri="{FF2B5EF4-FFF2-40B4-BE49-F238E27FC236}">
                  <a16:creationId xmlns:a16="http://schemas.microsoft.com/office/drawing/2014/main" id="{C2493FC7-5EBB-4845-8F97-530B60CBFB92}"/>
                </a:ext>
              </a:extLst>
            </p:cNvPr>
            <p:cNvSpPr/>
            <p:nvPr/>
          </p:nvSpPr>
          <p:spPr>
            <a:xfrm>
              <a:off x="5253359"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p>
          </p:txBody>
        </p:sp>
        <p:sp>
          <p:nvSpPr>
            <p:cNvPr id="29" name="Oval 28">
              <a:extLst>
                <a:ext uri="{FF2B5EF4-FFF2-40B4-BE49-F238E27FC236}">
                  <a16:creationId xmlns:a16="http://schemas.microsoft.com/office/drawing/2014/main" id="{5222132C-F881-4E4B-B957-915E2052031B}"/>
                </a:ext>
              </a:extLst>
            </p:cNvPr>
            <p:cNvSpPr/>
            <p:nvPr/>
          </p:nvSpPr>
          <p:spPr>
            <a:xfrm>
              <a:off x="6003202"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p>
          </p:txBody>
        </p:sp>
        <p:sp>
          <p:nvSpPr>
            <p:cNvPr id="30" name="Oval 29">
              <a:extLst>
                <a:ext uri="{FF2B5EF4-FFF2-40B4-BE49-F238E27FC236}">
                  <a16:creationId xmlns:a16="http://schemas.microsoft.com/office/drawing/2014/main" id="{44C60374-65AF-4F13-93EA-5DB0C6EB2D51}"/>
                </a:ext>
              </a:extLst>
            </p:cNvPr>
            <p:cNvSpPr/>
            <p:nvPr/>
          </p:nvSpPr>
          <p:spPr>
            <a:xfrm>
              <a:off x="6753045"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a:t>
              </a:r>
            </a:p>
          </p:txBody>
        </p:sp>
        <p:sp>
          <p:nvSpPr>
            <p:cNvPr id="31" name="Oval 30">
              <a:extLst>
                <a:ext uri="{FF2B5EF4-FFF2-40B4-BE49-F238E27FC236}">
                  <a16:creationId xmlns:a16="http://schemas.microsoft.com/office/drawing/2014/main" id="{BA24BE89-7BF4-4018-9E50-F64E05DD6EF6}"/>
                </a:ext>
              </a:extLst>
            </p:cNvPr>
            <p:cNvSpPr/>
            <p:nvPr/>
          </p:nvSpPr>
          <p:spPr>
            <a:xfrm>
              <a:off x="7502888"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a:t>
              </a:r>
            </a:p>
          </p:txBody>
        </p:sp>
        <p:sp>
          <p:nvSpPr>
            <p:cNvPr id="33" name="Oval 32">
              <a:extLst>
                <a:ext uri="{FF2B5EF4-FFF2-40B4-BE49-F238E27FC236}">
                  <a16:creationId xmlns:a16="http://schemas.microsoft.com/office/drawing/2014/main" id="{8C11D7D8-6F72-44F4-AC88-5774E9653ECC}"/>
                </a:ext>
              </a:extLst>
            </p:cNvPr>
            <p:cNvSpPr/>
            <p:nvPr/>
          </p:nvSpPr>
          <p:spPr>
            <a:xfrm>
              <a:off x="8252731"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a:t>
              </a:r>
            </a:p>
          </p:txBody>
        </p:sp>
        <p:sp>
          <p:nvSpPr>
            <p:cNvPr id="34" name="Oval 33">
              <a:extLst>
                <a:ext uri="{FF2B5EF4-FFF2-40B4-BE49-F238E27FC236}">
                  <a16:creationId xmlns:a16="http://schemas.microsoft.com/office/drawing/2014/main" id="{03629E38-17C6-4C24-84F5-016DC491A1B0}"/>
                </a:ext>
              </a:extLst>
            </p:cNvPr>
            <p:cNvSpPr/>
            <p:nvPr/>
          </p:nvSpPr>
          <p:spPr>
            <a:xfrm>
              <a:off x="9002574"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p>
          </p:txBody>
        </p:sp>
        <p:sp>
          <p:nvSpPr>
            <p:cNvPr id="36" name="Oval 35">
              <a:extLst>
                <a:ext uri="{FF2B5EF4-FFF2-40B4-BE49-F238E27FC236}">
                  <a16:creationId xmlns:a16="http://schemas.microsoft.com/office/drawing/2014/main" id="{C47E7FD8-C025-4BAE-BCE0-52E5E23D726C}"/>
                </a:ext>
              </a:extLst>
            </p:cNvPr>
            <p:cNvSpPr/>
            <p:nvPr/>
          </p:nvSpPr>
          <p:spPr>
            <a:xfrm>
              <a:off x="9752417" y="2170276"/>
              <a:ext cx="679269" cy="549624"/>
            </a:xfrm>
            <a:prstGeom prst="ellipse">
              <a:avLst/>
            </a:prstGeom>
            <a:solidFill>
              <a:srgbClr val="6241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a:t>
              </a:r>
            </a:p>
          </p:txBody>
        </p:sp>
        <p:sp>
          <p:nvSpPr>
            <p:cNvPr id="37" name="Oval 36">
              <a:extLst>
                <a:ext uri="{FF2B5EF4-FFF2-40B4-BE49-F238E27FC236}">
                  <a16:creationId xmlns:a16="http://schemas.microsoft.com/office/drawing/2014/main" id="{E0DBE064-7C28-48B5-9311-1EB1B08CC880}"/>
                </a:ext>
              </a:extLst>
            </p:cNvPr>
            <p:cNvSpPr/>
            <p:nvPr/>
          </p:nvSpPr>
          <p:spPr>
            <a:xfrm>
              <a:off x="10506916" y="2170276"/>
              <a:ext cx="679269" cy="5496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grpSp>
      <p:sp>
        <p:nvSpPr>
          <p:cNvPr id="38" name="Content Placeholder 2">
            <a:extLst>
              <a:ext uri="{FF2B5EF4-FFF2-40B4-BE49-F238E27FC236}">
                <a16:creationId xmlns:a16="http://schemas.microsoft.com/office/drawing/2014/main" id="{4442F3BE-1AEC-4A93-94B9-1DCC96056280}"/>
              </a:ext>
            </a:extLst>
          </p:cNvPr>
          <p:cNvSpPr txBox="1">
            <a:spLocks/>
          </p:cNvSpPr>
          <p:nvPr/>
        </p:nvSpPr>
        <p:spPr>
          <a:xfrm>
            <a:off x="193963" y="1912359"/>
            <a:ext cx="11776363" cy="4264604"/>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Record struts</a:t>
            </a:r>
          </a:p>
          <a:p>
            <a:r>
              <a:rPr lang="en-US" dirty="0"/>
              <a:t>Improvements of structure types</a:t>
            </a:r>
          </a:p>
          <a:p>
            <a:r>
              <a:rPr lang="en-US" dirty="0"/>
              <a:t>Interpolated string handlers</a:t>
            </a:r>
          </a:p>
          <a:p>
            <a:r>
              <a:rPr lang="en-US" dirty="0"/>
              <a:t>Global using directives</a:t>
            </a:r>
          </a:p>
          <a:p>
            <a:r>
              <a:rPr lang="en-US" dirty="0"/>
              <a:t>File-scoped namespace declarations</a:t>
            </a:r>
          </a:p>
          <a:p>
            <a:r>
              <a:rPr lang="en-US" dirty="0"/>
              <a:t>Extended property patterns</a:t>
            </a:r>
          </a:p>
          <a:p>
            <a:r>
              <a:rPr lang="en-US" dirty="0"/>
              <a:t>Improvements on lambda expressions</a:t>
            </a:r>
          </a:p>
          <a:p>
            <a:r>
              <a:rPr lang="en-US" dirty="0"/>
              <a:t>Allow const interpolated strings</a:t>
            </a:r>
          </a:p>
          <a:p>
            <a:r>
              <a:rPr lang="en-US" dirty="0"/>
              <a:t>Record types can seal </a:t>
            </a:r>
            <a:r>
              <a:rPr lang="en-US" dirty="0" err="1"/>
              <a:t>ToString</a:t>
            </a:r>
            <a:r>
              <a:rPr lang="en-US" dirty="0"/>
              <a:t>()</a:t>
            </a:r>
          </a:p>
          <a:p>
            <a:r>
              <a:rPr lang="en-US" dirty="0"/>
              <a:t>Improved definite assignment</a:t>
            </a:r>
          </a:p>
          <a:p>
            <a:r>
              <a:rPr lang="en-US" dirty="0"/>
              <a:t>Allow both assignment and declaration in the same deconstruction</a:t>
            </a:r>
          </a:p>
          <a:p>
            <a:r>
              <a:rPr lang="en-US" dirty="0"/>
              <a:t>Allow </a:t>
            </a:r>
            <a:r>
              <a:rPr lang="en-US" dirty="0" err="1"/>
              <a:t>AsyncMethodBuilder</a:t>
            </a:r>
            <a:r>
              <a:rPr lang="en-US" dirty="0"/>
              <a:t> attribute on methods</a:t>
            </a:r>
          </a:p>
          <a:p>
            <a:r>
              <a:rPr lang="en-US" dirty="0" err="1"/>
              <a:t>CallerArgumentExpression</a:t>
            </a:r>
            <a:r>
              <a:rPr lang="en-US" dirty="0"/>
              <a:t> attribute</a:t>
            </a:r>
          </a:p>
          <a:p>
            <a:r>
              <a:rPr lang="en-US" dirty="0"/>
              <a:t>Enhanced #line pragma</a:t>
            </a:r>
          </a:p>
        </p:txBody>
      </p:sp>
    </p:spTree>
    <p:extLst>
      <p:ext uri="{BB962C8B-B14F-4D97-AF65-F5344CB8AC3E}">
        <p14:creationId xmlns:p14="http://schemas.microsoft.com/office/powerpoint/2010/main" val="257279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D82F-5238-40A5-A1B5-018542E5FEC8}"/>
              </a:ext>
            </a:extLst>
          </p:cNvPr>
          <p:cNvSpPr>
            <a:spLocks noGrp="1"/>
          </p:cNvSpPr>
          <p:nvPr>
            <p:ph type="title"/>
          </p:nvPr>
        </p:nvSpPr>
        <p:spPr/>
        <p:txBody>
          <a:bodyPr/>
          <a:lstStyle/>
          <a:p>
            <a:r>
              <a:rPr lang="en-US" dirty="0"/>
              <a:t>.NET Ecosystem Momentum</a:t>
            </a:r>
          </a:p>
        </p:txBody>
      </p:sp>
      <p:sp>
        <p:nvSpPr>
          <p:cNvPr id="3" name="Rectangle: Rounded Corners 2">
            <a:extLst>
              <a:ext uri="{FF2B5EF4-FFF2-40B4-BE49-F238E27FC236}">
                <a16:creationId xmlns:a16="http://schemas.microsoft.com/office/drawing/2014/main" id="{6C1CA081-396E-4A4C-8209-813442BBD9FD}"/>
              </a:ext>
            </a:extLst>
          </p:cNvPr>
          <p:cNvSpPr/>
          <p:nvPr/>
        </p:nvSpPr>
        <p:spPr>
          <a:xfrm>
            <a:off x="502479" y="1782543"/>
            <a:ext cx="3601167" cy="1228285"/>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5.4 Million</a:t>
            </a:r>
          </a:p>
          <a:p>
            <a:pPr algn="ctr"/>
            <a:r>
              <a:rPr lang="en-US" sz="1600" b="1" dirty="0"/>
              <a:t>.NET Developers</a:t>
            </a:r>
          </a:p>
        </p:txBody>
      </p:sp>
      <p:sp>
        <p:nvSpPr>
          <p:cNvPr id="4" name="Rectangle: Rounded Corners 3">
            <a:extLst>
              <a:ext uri="{FF2B5EF4-FFF2-40B4-BE49-F238E27FC236}">
                <a16:creationId xmlns:a16="http://schemas.microsoft.com/office/drawing/2014/main" id="{BDE605E3-1EEB-4D55-8D90-062D0EBFD2E9}"/>
              </a:ext>
            </a:extLst>
          </p:cNvPr>
          <p:cNvSpPr/>
          <p:nvPr/>
        </p:nvSpPr>
        <p:spPr>
          <a:xfrm>
            <a:off x="4293894" y="1782543"/>
            <a:ext cx="3601167" cy="1228285"/>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#1</a:t>
            </a:r>
          </a:p>
          <a:p>
            <a:pPr algn="ctr"/>
            <a:r>
              <a:rPr lang="en-US" sz="1600" b="1" dirty="0"/>
              <a:t>Most Loved Framework (2019, 20, 21)</a:t>
            </a:r>
          </a:p>
        </p:txBody>
      </p:sp>
      <p:sp>
        <p:nvSpPr>
          <p:cNvPr id="5" name="Rectangle: Rounded Corners 4">
            <a:extLst>
              <a:ext uri="{FF2B5EF4-FFF2-40B4-BE49-F238E27FC236}">
                <a16:creationId xmlns:a16="http://schemas.microsoft.com/office/drawing/2014/main" id="{DF45BEFF-15A4-4372-A03D-B032178520F2}"/>
              </a:ext>
            </a:extLst>
          </p:cNvPr>
          <p:cNvSpPr/>
          <p:nvPr/>
        </p:nvSpPr>
        <p:spPr>
          <a:xfrm>
            <a:off x="8085309" y="1782543"/>
            <a:ext cx="3601167" cy="1228285"/>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Top 30</a:t>
            </a:r>
          </a:p>
          <a:p>
            <a:pPr algn="ctr"/>
            <a:r>
              <a:rPr lang="en-US" sz="1600" b="1" dirty="0"/>
              <a:t>Highest velocity OSS project since 2017</a:t>
            </a:r>
          </a:p>
        </p:txBody>
      </p:sp>
      <p:sp>
        <p:nvSpPr>
          <p:cNvPr id="6" name="Rectangle: Rounded Corners 5">
            <a:extLst>
              <a:ext uri="{FF2B5EF4-FFF2-40B4-BE49-F238E27FC236}">
                <a16:creationId xmlns:a16="http://schemas.microsoft.com/office/drawing/2014/main" id="{DC2DBEEF-2463-4BE0-8D8F-9B39C3F8B208}"/>
              </a:ext>
            </a:extLst>
          </p:cNvPr>
          <p:cNvSpPr/>
          <p:nvPr/>
        </p:nvSpPr>
        <p:spPr>
          <a:xfrm>
            <a:off x="2303062" y="3808347"/>
            <a:ext cx="3601167" cy="1228285"/>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&gt;6.9K</a:t>
            </a:r>
          </a:p>
          <a:p>
            <a:pPr algn="ctr"/>
            <a:r>
              <a:rPr lang="en-US" sz="1600" b="1" dirty="0"/>
              <a:t>Community Contributors</a:t>
            </a:r>
          </a:p>
        </p:txBody>
      </p:sp>
      <p:sp>
        <p:nvSpPr>
          <p:cNvPr id="7" name="Rectangle: Rounded Corners 6">
            <a:extLst>
              <a:ext uri="{FF2B5EF4-FFF2-40B4-BE49-F238E27FC236}">
                <a16:creationId xmlns:a16="http://schemas.microsoft.com/office/drawing/2014/main" id="{851F5D65-882C-4ACD-A950-80D8806E4FDF}"/>
              </a:ext>
            </a:extLst>
          </p:cNvPr>
          <p:cNvSpPr/>
          <p:nvPr/>
        </p:nvSpPr>
        <p:spPr>
          <a:xfrm>
            <a:off x="6287773" y="3808347"/>
            <a:ext cx="3601167" cy="1228285"/>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&gt;21K</a:t>
            </a:r>
          </a:p>
          <a:p>
            <a:pPr algn="ctr"/>
            <a:r>
              <a:rPr lang="en-US" sz="1600" b="1" dirty="0"/>
              <a:t>Community Contributions</a:t>
            </a:r>
          </a:p>
        </p:txBody>
      </p:sp>
    </p:spTree>
    <p:extLst>
      <p:ext uri="{BB962C8B-B14F-4D97-AF65-F5344CB8AC3E}">
        <p14:creationId xmlns:p14="http://schemas.microsoft.com/office/powerpoint/2010/main" val="214325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250" fill="hold"/>
                                        <p:tgtEl>
                                          <p:spTgt spid="4"/>
                                        </p:tgtEl>
                                        <p:attrNameLst>
                                          <p:attrName>ppt_w</p:attrName>
                                        </p:attrNameLst>
                                      </p:cBhvr>
                                      <p:tavLst>
                                        <p:tav tm="0">
                                          <p:val>
                                            <p:fltVal val="0"/>
                                          </p:val>
                                        </p:tav>
                                        <p:tav tm="100000">
                                          <p:val>
                                            <p:strVal val="#ppt_w"/>
                                          </p:val>
                                        </p:tav>
                                      </p:tavLst>
                                    </p:anim>
                                    <p:anim calcmode="lin" valueType="num">
                                      <p:cBhvr>
                                        <p:cTn id="15" dur="250" fill="hold"/>
                                        <p:tgtEl>
                                          <p:spTgt spid="4"/>
                                        </p:tgtEl>
                                        <p:attrNameLst>
                                          <p:attrName>ppt_h</p:attrName>
                                        </p:attrNameLst>
                                      </p:cBhvr>
                                      <p:tavLst>
                                        <p:tav tm="0">
                                          <p:val>
                                            <p:fltVal val="0"/>
                                          </p:val>
                                        </p:tav>
                                        <p:tav tm="100000">
                                          <p:val>
                                            <p:strVal val="#ppt_h"/>
                                          </p:val>
                                        </p:tav>
                                      </p:tavLst>
                                    </p:anim>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250" fill="hold"/>
                                        <p:tgtEl>
                                          <p:spTgt spid="5"/>
                                        </p:tgtEl>
                                        <p:attrNameLst>
                                          <p:attrName>ppt_w</p:attrName>
                                        </p:attrNameLst>
                                      </p:cBhvr>
                                      <p:tavLst>
                                        <p:tav tm="0">
                                          <p:val>
                                            <p:fltVal val="0"/>
                                          </p:val>
                                        </p:tav>
                                        <p:tav tm="100000">
                                          <p:val>
                                            <p:strVal val="#ppt_w"/>
                                          </p:val>
                                        </p:tav>
                                      </p:tavLst>
                                    </p:anim>
                                    <p:anim calcmode="lin" valueType="num">
                                      <p:cBhvr>
                                        <p:cTn id="22" dur="250" fill="hold"/>
                                        <p:tgtEl>
                                          <p:spTgt spid="5"/>
                                        </p:tgtEl>
                                        <p:attrNameLst>
                                          <p:attrName>ppt_h</p:attrName>
                                        </p:attrNameLst>
                                      </p:cBhvr>
                                      <p:tavLst>
                                        <p:tav tm="0">
                                          <p:val>
                                            <p:fltVal val="0"/>
                                          </p:val>
                                        </p:tav>
                                        <p:tav tm="100000">
                                          <p:val>
                                            <p:strVal val="#ppt_h"/>
                                          </p:val>
                                        </p:tav>
                                      </p:tavLst>
                                    </p:anim>
                                    <p:animEffect transition="in" filter="fade">
                                      <p:cBhvr>
                                        <p:cTn id="23" dur="25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250" fill="hold"/>
                                        <p:tgtEl>
                                          <p:spTgt spid="6"/>
                                        </p:tgtEl>
                                        <p:attrNameLst>
                                          <p:attrName>ppt_w</p:attrName>
                                        </p:attrNameLst>
                                      </p:cBhvr>
                                      <p:tavLst>
                                        <p:tav tm="0">
                                          <p:val>
                                            <p:fltVal val="0"/>
                                          </p:val>
                                        </p:tav>
                                        <p:tav tm="100000">
                                          <p:val>
                                            <p:strVal val="#ppt_w"/>
                                          </p:val>
                                        </p:tav>
                                      </p:tavLst>
                                    </p:anim>
                                    <p:anim calcmode="lin" valueType="num">
                                      <p:cBhvr>
                                        <p:cTn id="29" dur="250" fill="hold"/>
                                        <p:tgtEl>
                                          <p:spTgt spid="6"/>
                                        </p:tgtEl>
                                        <p:attrNameLst>
                                          <p:attrName>ppt_h</p:attrName>
                                        </p:attrNameLst>
                                      </p:cBhvr>
                                      <p:tavLst>
                                        <p:tav tm="0">
                                          <p:val>
                                            <p:fltVal val="0"/>
                                          </p:val>
                                        </p:tav>
                                        <p:tav tm="100000">
                                          <p:val>
                                            <p:strVal val="#ppt_h"/>
                                          </p:val>
                                        </p:tav>
                                      </p:tavLst>
                                    </p:anim>
                                    <p:animEffect transition="in" filter="fade">
                                      <p:cBhvr>
                                        <p:cTn id="30" dur="25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250" fill="hold"/>
                                        <p:tgtEl>
                                          <p:spTgt spid="7"/>
                                        </p:tgtEl>
                                        <p:attrNameLst>
                                          <p:attrName>ppt_w</p:attrName>
                                        </p:attrNameLst>
                                      </p:cBhvr>
                                      <p:tavLst>
                                        <p:tav tm="0">
                                          <p:val>
                                            <p:fltVal val="0"/>
                                          </p:val>
                                        </p:tav>
                                        <p:tav tm="100000">
                                          <p:val>
                                            <p:strVal val="#ppt_w"/>
                                          </p:val>
                                        </p:tav>
                                      </p:tavLst>
                                    </p:anim>
                                    <p:anim calcmode="lin" valueType="num">
                                      <p:cBhvr>
                                        <p:cTn id="36" dur="250" fill="hold"/>
                                        <p:tgtEl>
                                          <p:spTgt spid="7"/>
                                        </p:tgtEl>
                                        <p:attrNameLst>
                                          <p:attrName>ppt_h</p:attrName>
                                        </p:attrNameLst>
                                      </p:cBhvr>
                                      <p:tavLst>
                                        <p:tav tm="0">
                                          <p:val>
                                            <p:fltVal val="0"/>
                                          </p:val>
                                        </p:tav>
                                        <p:tav tm="100000">
                                          <p:val>
                                            <p:strVal val="#ppt_h"/>
                                          </p:val>
                                        </p:tav>
                                      </p:tavLst>
                                    </p:anim>
                                    <p:animEffect transition="in" filter="fade">
                                      <p:cBhvr>
                                        <p:cTn id="3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2EDD-D9BB-4664-A8C5-9B0EB4C45281}"/>
              </a:ext>
            </a:extLst>
          </p:cNvPr>
          <p:cNvSpPr>
            <a:spLocks noGrp="1"/>
          </p:cNvSpPr>
          <p:nvPr>
            <p:ph type="title"/>
          </p:nvPr>
        </p:nvSpPr>
        <p:spPr/>
        <p:txBody>
          <a:bodyPr/>
          <a:lstStyle/>
          <a:p>
            <a:r>
              <a:rPr lang="en-US" dirty="0"/>
              <a:t>Entity Framework Core 6</a:t>
            </a:r>
          </a:p>
        </p:txBody>
      </p:sp>
      <p:sp>
        <p:nvSpPr>
          <p:cNvPr id="3" name="Text Placeholder 2">
            <a:extLst>
              <a:ext uri="{FF2B5EF4-FFF2-40B4-BE49-F238E27FC236}">
                <a16:creationId xmlns:a16="http://schemas.microsoft.com/office/drawing/2014/main" id="{2D589D0B-9DA9-4600-9502-E84DE9A67495}"/>
              </a:ext>
            </a:extLst>
          </p:cNvPr>
          <p:cNvSpPr>
            <a:spLocks noGrp="1"/>
          </p:cNvSpPr>
          <p:nvPr>
            <p:ph type="body" idx="1"/>
          </p:nvPr>
        </p:nvSpPr>
        <p:spPr/>
        <p:txBody>
          <a:bodyPr/>
          <a:lstStyle/>
          <a:p>
            <a:r>
              <a:rPr lang="en-US" dirty="0"/>
              <a:t>What’s New in C# 10 and .NET 6</a:t>
            </a:r>
          </a:p>
        </p:txBody>
      </p:sp>
    </p:spTree>
    <p:extLst>
      <p:ext uri="{BB962C8B-B14F-4D97-AF65-F5344CB8AC3E}">
        <p14:creationId xmlns:p14="http://schemas.microsoft.com/office/powerpoint/2010/main" val="497522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Migration Bundles</a:t>
            </a:r>
          </a:p>
        </p:txBody>
      </p:sp>
    </p:spTree>
    <p:extLst>
      <p:ext uri="{BB962C8B-B14F-4D97-AF65-F5344CB8AC3E}">
        <p14:creationId xmlns:p14="http://schemas.microsoft.com/office/powerpoint/2010/main" val="92173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Compiled Models</a:t>
            </a:r>
          </a:p>
        </p:txBody>
      </p:sp>
    </p:spTree>
    <p:extLst>
      <p:ext uri="{BB962C8B-B14F-4D97-AF65-F5344CB8AC3E}">
        <p14:creationId xmlns:p14="http://schemas.microsoft.com/office/powerpoint/2010/main" val="763359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Compiled Models</a:t>
            </a:r>
          </a:p>
        </p:txBody>
      </p:sp>
      <p:pic>
        <p:nvPicPr>
          <p:cNvPr id="5" name="Picture 4">
            <a:extLst>
              <a:ext uri="{FF2B5EF4-FFF2-40B4-BE49-F238E27FC236}">
                <a16:creationId xmlns:a16="http://schemas.microsoft.com/office/drawing/2014/main" id="{0117BED2-DCC2-4C95-A747-4E5A11ECA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450" y="1143000"/>
            <a:ext cx="8039100" cy="4572000"/>
          </a:xfrm>
          <a:prstGeom prst="rect">
            <a:avLst/>
          </a:prstGeom>
        </p:spPr>
      </p:pic>
    </p:spTree>
    <p:extLst>
      <p:ext uri="{BB962C8B-B14F-4D97-AF65-F5344CB8AC3E}">
        <p14:creationId xmlns:p14="http://schemas.microsoft.com/office/powerpoint/2010/main" val="360554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400" b="1" dirty="0"/>
              <a:t>Improved Performance on </a:t>
            </a:r>
            <a:r>
              <a:rPr lang="en-US" sz="5400" b="1" dirty="0" err="1"/>
              <a:t>TempEmpower</a:t>
            </a:r>
            <a:r>
              <a:rPr lang="en-US" sz="5400" b="1" dirty="0"/>
              <a:t> Fortunes</a:t>
            </a:r>
          </a:p>
        </p:txBody>
      </p:sp>
    </p:spTree>
    <p:extLst>
      <p:ext uri="{BB962C8B-B14F-4D97-AF65-F5344CB8AC3E}">
        <p14:creationId xmlns:p14="http://schemas.microsoft.com/office/powerpoint/2010/main" val="3676855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Cosmos Provider Enhancements</a:t>
            </a:r>
          </a:p>
        </p:txBody>
      </p:sp>
    </p:spTree>
    <p:extLst>
      <p:ext uri="{BB962C8B-B14F-4D97-AF65-F5344CB8AC3E}">
        <p14:creationId xmlns:p14="http://schemas.microsoft.com/office/powerpoint/2010/main" val="4274684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Entity Framework Core 6</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Miscellaneous Improvements</a:t>
            </a:r>
          </a:p>
        </p:txBody>
      </p:sp>
    </p:spTree>
    <p:extLst>
      <p:ext uri="{BB962C8B-B14F-4D97-AF65-F5344CB8AC3E}">
        <p14:creationId xmlns:p14="http://schemas.microsoft.com/office/powerpoint/2010/main" val="2962172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2E86-1BA8-4730-AED1-56FCF9A95EF4}"/>
              </a:ext>
            </a:extLst>
          </p:cNvPr>
          <p:cNvSpPr>
            <a:spLocks noGrp="1"/>
          </p:cNvSpPr>
          <p:nvPr>
            <p:ph type="title"/>
          </p:nvPr>
        </p:nvSpPr>
        <p:spPr/>
        <p:txBody>
          <a:bodyPr/>
          <a:lstStyle/>
          <a:p>
            <a:r>
              <a:rPr lang="en-US" dirty="0"/>
              <a:t>ASP.NET Core 6</a:t>
            </a:r>
          </a:p>
        </p:txBody>
      </p:sp>
      <p:sp>
        <p:nvSpPr>
          <p:cNvPr id="3" name="Text Placeholder 2">
            <a:extLst>
              <a:ext uri="{FF2B5EF4-FFF2-40B4-BE49-F238E27FC236}">
                <a16:creationId xmlns:a16="http://schemas.microsoft.com/office/drawing/2014/main" id="{A71856D6-F2E0-4F79-ADB1-DFB3344D46A4}"/>
              </a:ext>
            </a:extLst>
          </p:cNvPr>
          <p:cNvSpPr>
            <a:spLocks noGrp="1"/>
          </p:cNvSpPr>
          <p:nvPr>
            <p:ph type="body" idx="1"/>
          </p:nvPr>
        </p:nvSpPr>
        <p:spPr/>
        <p:txBody>
          <a:bodyPr/>
          <a:lstStyle/>
          <a:p>
            <a:r>
              <a:rPr lang="en-US" dirty="0"/>
              <a:t>What’s New in C# and .NET 6</a:t>
            </a:r>
          </a:p>
        </p:txBody>
      </p:sp>
    </p:spTree>
    <p:extLst>
      <p:ext uri="{BB962C8B-B14F-4D97-AF65-F5344CB8AC3E}">
        <p14:creationId xmlns:p14="http://schemas.microsoft.com/office/powerpoint/2010/main" val="1623032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Minimal APIs</a:t>
            </a:r>
          </a:p>
        </p:txBody>
      </p:sp>
    </p:spTree>
    <p:extLst>
      <p:ext uri="{BB962C8B-B14F-4D97-AF65-F5344CB8AC3E}">
        <p14:creationId xmlns:p14="http://schemas.microsoft.com/office/powerpoint/2010/main" val="3833062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Async Streaming</a:t>
            </a:r>
          </a:p>
        </p:txBody>
      </p:sp>
    </p:spTree>
    <p:extLst>
      <p:ext uri="{BB962C8B-B14F-4D97-AF65-F5344CB8AC3E}">
        <p14:creationId xmlns:p14="http://schemas.microsoft.com/office/powerpoint/2010/main" val="59757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F15D-A23C-4B62-BC00-339028B5DCE2}"/>
              </a:ext>
            </a:extLst>
          </p:cNvPr>
          <p:cNvSpPr>
            <a:spLocks noGrp="1"/>
          </p:cNvSpPr>
          <p:nvPr>
            <p:ph type="title"/>
          </p:nvPr>
        </p:nvSpPr>
        <p:spPr/>
        <p:txBody>
          <a:bodyPr/>
          <a:lstStyle/>
          <a:p>
            <a:r>
              <a:rPr lang="en-US" dirty="0"/>
              <a:t>.NET – A unified development platform</a:t>
            </a:r>
          </a:p>
        </p:txBody>
      </p:sp>
      <p:grpSp>
        <p:nvGrpSpPr>
          <p:cNvPr id="3" name="Group 2">
            <a:extLst>
              <a:ext uri="{FF2B5EF4-FFF2-40B4-BE49-F238E27FC236}">
                <a16:creationId xmlns:a16="http://schemas.microsoft.com/office/drawing/2014/main" id="{35CA6527-291B-4F98-916B-4DD58CF8D0EF}"/>
              </a:ext>
            </a:extLst>
          </p:cNvPr>
          <p:cNvGrpSpPr/>
          <p:nvPr/>
        </p:nvGrpSpPr>
        <p:grpSpPr>
          <a:xfrm>
            <a:off x="787557" y="3452957"/>
            <a:ext cx="7635039" cy="559837"/>
            <a:chOff x="1233239" y="3442565"/>
            <a:chExt cx="7635039" cy="559837"/>
          </a:xfrm>
        </p:grpSpPr>
        <p:grpSp>
          <p:nvGrpSpPr>
            <p:cNvPr id="4" name="Group 3">
              <a:extLst>
                <a:ext uri="{FF2B5EF4-FFF2-40B4-BE49-F238E27FC236}">
                  <a16:creationId xmlns:a16="http://schemas.microsoft.com/office/drawing/2014/main" id="{00070042-03A6-4A73-95DF-58DD48058B6C}"/>
                </a:ext>
              </a:extLst>
            </p:cNvPr>
            <p:cNvGrpSpPr/>
            <p:nvPr/>
          </p:nvGrpSpPr>
          <p:grpSpPr>
            <a:xfrm>
              <a:off x="1233239" y="3451727"/>
              <a:ext cx="141193" cy="546470"/>
              <a:chOff x="1084377" y="3607592"/>
              <a:chExt cx="141193" cy="546470"/>
            </a:xfrm>
          </p:grpSpPr>
          <p:cxnSp>
            <p:nvCxnSpPr>
              <p:cNvPr id="23" name="Straight Connector 22">
                <a:extLst>
                  <a:ext uri="{FF2B5EF4-FFF2-40B4-BE49-F238E27FC236}">
                    <a16:creationId xmlns:a16="http://schemas.microsoft.com/office/drawing/2014/main" id="{76AE54F9-ED2E-4B41-A4BB-DF67033CBABE}"/>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0B9CA2D-BB08-4DA1-AB88-F96747B1E439}"/>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 name="Group 4">
              <a:extLst>
                <a:ext uri="{FF2B5EF4-FFF2-40B4-BE49-F238E27FC236}">
                  <a16:creationId xmlns:a16="http://schemas.microsoft.com/office/drawing/2014/main" id="{98EC41A1-3B4E-43E2-BE17-5529F96B7B26}"/>
                </a:ext>
              </a:extLst>
            </p:cNvPr>
            <p:cNvGrpSpPr/>
            <p:nvPr/>
          </p:nvGrpSpPr>
          <p:grpSpPr>
            <a:xfrm>
              <a:off x="2497948" y="3448079"/>
              <a:ext cx="141193" cy="546470"/>
              <a:chOff x="1084377" y="3607592"/>
              <a:chExt cx="141193" cy="546470"/>
            </a:xfrm>
          </p:grpSpPr>
          <p:cxnSp>
            <p:nvCxnSpPr>
              <p:cNvPr id="21" name="Straight Connector 20">
                <a:extLst>
                  <a:ext uri="{FF2B5EF4-FFF2-40B4-BE49-F238E27FC236}">
                    <a16:creationId xmlns:a16="http://schemas.microsoft.com/office/drawing/2014/main" id="{95EC2374-1631-4CF7-A91B-D215E18DF97B}"/>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3291879-F4A7-4F88-8965-4B19F3783E7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 name="Group 5">
              <a:extLst>
                <a:ext uri="{FF2B5EF4-FFF2-40B4-BE49-F238E27FC236}">
                  <a16:creationId xmlns:a16="http://schemas.microsoft.com/office/drawing/2014/main" id="{F205DC5C-7C26-4CCC-81C1-CE9B007299D1}"/>
                </a:ext>
              </a:extLst>
            </p:cNvPr>
            <p:cNvGrpSpPr/>
            <p:nvPr/>
          </p:nvGrpSpPr>
          <p:grpSpPr>
            <a:xfrm>
              <a:off x="3745493" y="3448079"/>
              <a:ext cx="141193" cy="546470"/>
              <a:chOff x="1084377" y="3607592"/>
              <a:chExt cx="141193" cy="546470"/>
            </a:xfrm>
          </p:grpSpPr>
          <p:cxnSp>
            <p:nvCxnSpPr>
              <p:cNvPr id="19" name="Straight Connector 18">
                <a:extLst>
                  <a:ext uri="{FF2B5EF4-FFF2-40B4-BE49-F238E27FC236}">
                    <a16:creationId xmlns:a16="http://schemas.microsoft.com/office/drawing/2014/main" id="{C5E844AB-F412-4A27-9B68-18DB4F1AFA6B}"/>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AB85E029-AF64-4D73-AA25-538712DFE88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 name="Group 6">
              <a:extLst>
                <a:ext uri="{FF2B5EF4-FFF2-40B4-BE49-F238E27FC236}">
                  <a16:creationId xmlns:a16="http://schemas.microsoft.com/office/drawing/2014/main" id="{9713AB93-138A-4C61-B224-A8FE11755DF6}"/>
                </a:ext>
              </a:extLst>
            </p:cNvPr>
            <p:cNvGrpSpPr/>
            <p:nvPr/>
          </p:nvGrpSpPr>
          <p:grpSpPr>
            <a:xfrm>
              <a:off x="4989069" y="3455932"/>
              <a:ext cx="141193" cy="546470"/>
              <a:chOff x="1084377" y="3607592"/>
              <a:chExt cx="141193" cy="546470"/>
            </a:xfrm>
          </p:grpSpPr>
          <p:cxnSp>
            <p:nvCxnSpPr>
              <p:cNvPr id="17" name="Straight Connector 16">
                <a:extLst>
                  <a:ext uri="{FF2B5EF4-FFF2-40B4-BE49-F238E27FC236}">
                    <a16:creationId xmlns:a16="http://schemas.microsoft.com/office/drawing/2014/main" id="{C90922C4-ED89-496E-B19A-8994D6396C52}"/>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3BC958E-3083-4062-B1AA-3D128860304F}"/>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C9EF5FA9-EDC4-480A-A0CE-9487EFA46B9B}"/>
                </a:ext>
              </a:extLst>
            </p:cNvPr>
            <p:cNvGrpSpPr/>
            <p:nvPr/>
          </p:nvGrpSpPr>
          <p:grpSpPr>
            <a:xfrm>
              <a:off x="6215180" y="3442565"/>
              <a:ext cx="141193" cy="546470"/>
              <a:chOff x="1084377" y="3607592"/>
              <a:chExt cx="141193" cy="546470"/>
            </a:xfrm>
          </p:grpSpPr>
          <p:cxnSp>
            <p:nvCxnSpPr>
              <p:cNvPr id="15" name="Straight Connector 14">
                <a:extLst>
                  <a:ext uri="{FF2B5EF4-FFF2-40B4-BE49-F238E27FC236}">
                    <a16:creationId xmlns:a16="http://schemas.microsoft.com/office/drawing/2014/main" id="{F694520E-867A-49B3-979F-D099FDF0CB79}"/>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2C1A3BF-0679-432C-BAA5-8E936D772348}"/>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 name="Group 8">
              <a:extLst>
                <a:ext uri="{FF2B5EF4-FFF2-40B4-BE49-F238E27FC236}">
                  <a16:creationId xmlns:a16="http://schemas.microsoft.com/office/drawing/2014/main" id="{8034B44A-6011-4D41-8F76-2D4404D45099}"/>
                </a:ext>
              </a:extLst>
            </p:cNvPr>
            <p:cNvGrpSpPr/>
            <p:nvPr/>
          </p:nvGrpSpPr>
          <p:grpSpPr>
            <a:xfrm>
              <a:off x="7493110" y="3442565"/>
              <a:ext cx="141193" cy="546470"/>
              <a:chOff x="1084377" y="3607592"/>
              <a:chExt cx="141193" cy="546470"/>
            </a:xfrm>
          </p:grpSpPr>
          <p:cxnSp>
            <p:nvCxnSpPr>
              <p:cNvPr id="13" name="Straight Connector 12">
                <a:extLst>
                  <a:ext uri="{FF2B5EF4-FFF2-40B4-BE49-F238E27FC236}">
                    <a16:creationId xmlns:a16="http://schemas.microsoft.com/office/drawing/2014/main" id="{FB3144BA-C087-4F93-ACD2-EBF86951D3B2}"/>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50D8B96-E537-4512-934B-D47FE1258D81}"/>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 name="Group 9">
              <a:extLst>
                <a:ext uri="{FF2B5EF4-FFF2-40B4-BE49-F238E27FC236}">
                  <a16:creationId xmlns:a16="http://schemas.microsoft.com/office/drawing/2014/main" id="{07E35C3A-22BA-4569-BD0F-4A9329FB9911}"/>
                </a:ext>
              </a:extLst>
            </p:cNvPr>
            <p:cNvGrpSpPr/>
            <p:nvPr/>
          </p:nvGrpSpPr>
          <p:grpSpPr>
            <a:xfrm>
              <a:off x="8727085" y="3452556"/>
              <a:ext cx="141193" cy="546470"/>
              <a:chOff x="1084377" y="3607592"/>
              <a:chExt cx="141193" cy="546470"/>
            </a:xfrm>
          </p:grpSpPr>
          <p:cxnSp>
            <p:nvCxnSpPr>
              <p:cNvPr id="11" name="Straight Connector 10">
                <a:extLst>
                  <a:ext uri="{FF2B5EF4-FFF2-40B4-BE49-F238E27FC236}">
                    <a16:creationId xmlns:a16="http://schemas.microsoft.com/office/drawing/2014/main" id="{1C90B26F-61C6-4448-891C-3CFC89750DA9}"/>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9899422-4F30-4D40-A88F-B1C9441D08A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25" name="Group 24">
            <a:extLst>
              <a:ext uri="{FF2B5EF4-FFF2-40B4-BE49-F238E27FC236}">
                <a16:creationId xmlns:a16="http://schemas.microsoft.com/office/drawing/2014/main" id="{5041A698-94E8-4529-BBEC-984F5AF3DB9E}"/>
              </a:ext>
            </a:extLst>
          </p:cNvPr>
          <p:cNvGrpSpPr/>
          <p:nvPr/>
        </p:nvGrpSpPr>
        <p:grpSpPr>
          <a:xfrm>
            <a:off x="228077" y="3975879"/>
            <a:ext cx="8734364" cy="2495656"/>
            <a:chOff x="473522" y="2957809"/>
            <a:chExt cx="8438903" cy="3077297"/>
          </a:xfrm>
        </p:grpSpPr>
        <p:grpSp>
          <p:nvGrpSpPr>
            <p:cNvPr id="26" name="Group 25">
              <a:extLst>
                <a:ext uri="{FF2B5EF4-FFF2-40B4-BE49-F238E27FC236}">
                  <a16:creationId xmlns:a16="http://schemas.microsoft.com/office/drawing/2014/main" id="{C2F38C21-7AA3-44C8-AD27-E3BB845395C6}"/>
                </a:ext>
              </a:extLst>
            </p:cNvPr>
            <p:cNvGrpSpPr/>
            <p:nvPr/>
          </p:nvGrpSpPr>
          <p:grpSpPr>
            <a:xfrm>
              <a:off x="473522" y="2957809"/>
              <a:ext cx="8438903" cy="3077297"/>
              <a:chOff x="406550" y="3713239"/>
              <a:chExt cx="9311752" cy="3077297"/>
            </a:xfrm>
          </p:grpSpPr>
          <p:grpSp>
            <p:nvGrpSpPr>
              <p:cNvPr id="28" name="Group 27">
                <a:extLst>
                  <a:ext uri="{FF2B5EF4-FFF2-40B4-BE49-F238E27FC236}">
                    <a16:creationId xmlns:a16="http://schemas.microsoft.com/office/drawing/2014/main" id="{4F287A95-FEB7-42AB-B579-1ACBA054E5E7}"/>
                  </a:ext>
                </a:extLst>
              </p:cNvPr>
              <p:cNvGrpSpPr/>
              <p:nvPr/>
            </p:nvGrpSpPr>
            <p:grpSpPr>
              <a:xfrm>
                <a:off x="406550" y="3713239"/>
                <a:ext cx="9311752" cy="3077297"/>
                <a:chOff x="474924" y="2957810"/>
                <a:chExt cx="9253607" cy="3077297"/>
              </a:xfrm>
            </p:grpSpPr>
            <p:sp>
              <p:nvSpPr>
                <p:cNvPr id="30" name="TextBox 29">
                  <a:extLst>
                    <a:ext uri="{FF2B5EF4-FFF2-40B4-BE49-F238E27FC236}">
                      <a16:creationId xmlns:a16="http://schemas.microsoft.com/office/drawing/2014/main" id="{7AB3A495-2C86-40E3-94F7-B1D1F6EFB088}"/>
                    </a:ext>
                  </a:extLst>
                </p:cNvPr>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2AB13927-EEEA-4649-BB75-86E35AAF5CFB}"/>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2" name="TextBox 31">
                  <a:extLst>
                    <a:ext uri="{FF2B5EF4-FFF2-40B4-BE49-F238E27FC236}">
                      <a16:creationId xmlns:a16="http://schemas.microsoft.com/office/drawing/2014/main" id="{7413B038-09D7-45AA-A14D-B22287FFD780}"/>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3" name="TextBox 32">
                  <a:extLst>
                    <a:ext uri="{FF2B5EF4-FFF2-40B4-BE49-F238E27FC236}">
                      <a16:creationId xmlns:a16="http://schemas.microsoft.com/office/drawing/2014/main" id="{F1DE732D-A352-4068-AE92-EF8DBBAC63D0}"/>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4" name="TextBox 33">
                  <a:extLst>
                    <a:ext uri="{FF2B5EF4-FFF2-40B4-BE49-F238E27FC236}">
                      <a16:creationId xmlns:a16="http://schemas.microsoft.com/office/drawing/2014/main" id="{501A7F05-6E3B-40B5-AA75-FDE13613551F}"/>
                    </a:ext>
                  </a:extLst>
                </p:cNvPr>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34">
                  <a:extLst>
                    <a:ext uri="{FF2B5EF4-FFF2-40B4-BE49-F238E27FC236}">
                      <a16:creationId xmlns:a16="http://schemas.microsoft.com/office/drawing/2014/main" id="{A0D0E513-E487-4944-9FEF-83708EAAC243}"/>
                    </a:ext>
                  </a:extLst>
                </p:cNvPr>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9" name="Rectangle 28">
                <a:extLst>
                  <a:ext uri="{FF2B5EF4-FFF2-40B4-BE49-F238E27FC236}">
                    <a16:creationId xmlns:a16="http://schemas.microsoft.com/office/drawing/2014/main" id="{B3F51135-BB6A-475D-BC25-DB92AA13D33B}"/>
                  </a:ext>
                </a:extLst>
              </p:cNvPr>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27" name="TextBox 26">
              <a:extLst>
                <a:ext uri="{FF2B5EF4-FFF2-40B4-BE49-F238E27FC236}">
                  <a16:creationId xmlns:a16="http://schemas.microsoft.com/office/drawing/2014/main" id="{CCA486F4-7228-4C64-90CF-B7449B281827}"/>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 name="Group 35">
            <a:extLst>
              <a:ext uri="{FF2B5EF4-FFF2-40B4-BE49-F238E27FC236}">
                <a16:creationId xmlns:a16="http://schemas.microsoft.com/office/drawing/2014/main" id="{6E9B8698-3BC9-40D0-BC1E-37934A1CA158}"/>
              </a:ext>
            </a:extLst>
          </p:cNvPr>
          <p:cNvGrpSpPr/>
          <p:nvPr/>
        </p:nvGrpSpPr>
        <p:grpSpPr>
          <a:xfrm>
            <a:off x="10039074" y="957293"/>
            <a:ext cx="2386620" cy="5610806"/>
            <a:chOff x="9275470" y="1451039"/>
            <a:chExt cx="2386620" cy="5610806"/>
          </a:xfrm>
        </p:grpSpPr>
        <p:sp>
          <p:nvSpPr>
            <p:cNvPr id="37" name="Rectangle 36">
              <a:extLst>
                <a:ext uri="{FF2B5EF4-FFF2-40B4-BE49-F238E27FC236}">
                  <a16:creationId xmlns:a16="http://schemas.microsoft.com/office/drawing/2014/main" id="{BB63E3C4-E796-4161-8BD2-0B609FED9554}"/>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39" name="TextBox 38">
              <a:extLst>
                <a:ext uri="{FF2B5EF4-FFF2-40B4-BE49-F238E27FC236}">
                  <a16:creationId xmlns:a16="http://schemas.microsoft.com/office/drawing/2014/main" id="{C3D4ACC9-2C73-4FF9-AC8B-AD7E88A2452C}"/>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0" name="TextBox 39">
              <a:extLst>
                <a:ext uri="{FF2B5EF4-FFF2-40B4-BE49-F238E27FC236}">
                  <a16:creationId xmlns:a16="http://schemas.microsoft.com/office/drawing/2014/main" id="{B9250F40-EE64-49DF-AF8B-01B9E008B196}"/>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1" name="Picture 40">
              <a:extLst>
                <a:ext uri="{FF2B5EF4-FFF2-40B4-BE49-F238E27FC236}">
                  <a16:creationId xmlns:a16="http://schemas.microsoft.com/office/drawing/2014/main" id="{532FDAE7-4B3D-4585-A4B0-34DB24FCC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42" name="TextBox 41">
              <a:extLst>
                <a:ext uri="{FF2B5EF4-FFF2-40B4-BE49-F238E27FC236}">
                  <a16:creationId xmlns:a16="http://schemas.microsoft.com/office/drawing/2014/main" id="{9B2DE9C9-DB4E-48DB-B6B0-2D5067CDC30C}"/>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3" name="TextBox 42">
              <a:extLst>
                <a:ext uri="{FF2B5EF4-FFF2-40B4-BE49-F238E27FC236}">
                  <a16:creationId xmlns:a16="http://schemas.microsoft.com/office/drawing/2014/main" id="{8170D220-E60F-4DD6-BC32-32E72EA8F481}"/>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44" name="Graphic 43">
              <a:extLst>
                <a:ext uri="{FF2B5EF4-FFF2-40B4-BE49-F238E27FC236}">
                  <a16:creationId xmlns:a16="http://schemas.microsoft.com/office/drawing/2014/main" id="{2B6DDC13-AD9E-4E56-B4FB-087ADBA191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45" name="Graphic 44">
              <a:extLst>
                <a:ext uri="{FF2B5EF4-FFF2-40B4-BE49-F238E27FC236}">
                  <a16:creationId xmlns:a16="http://schemas.microsoft.com/office/drawing/2014/main" id="{A8A03303-76D7-408C-9257-23A5C77E2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46" name="Picture 45" descr="A close up of a logo&#10;&#10;Description automatically generated">
              <a:extLst>
                <a:ext uri="{FF2B5EF4-FFF2-40B4-BE49-F238E27FC236}">
                  <a16:creationId xmlns:a16="http://schemas.microsoft.com/office/drawing/2014/main" id="{E3B2B0EE-F3C9-4BA4-ACA2-2A8B48F60E81}"/>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47" name="Rectangle 46">
            <a:extLst>
              <a:ext uri="{FF2B5EF4-FFF2-40B4-BE49-F238E27FC236}">
                <a16:creationId xmlns:a16="http://schemas.microsoft.com/office/drawing/2014/main" id="{6CD6F88A-034A-4784-99D9-51487C336DE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EEDF7EA3-838F-4CBE-9DC0-11C2D9863379}"/>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83FF94DB-4DE5-488F-9FA4-5A444CA4B5E6}"/>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8CB06C92-D449-4598-875E-6A8AD717C954}"/>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0BBCB4EC-53FA-4A25-8F7F-721149517E45}"/>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Rectangle 51">
            <a:extLst>
              <a:ext uri="{FF2B5EF4-FFF2-40B4-BE49-F238E27FC236}">
                <a16:creationId xmlns:a16="http://schemas.microsoft.com/office/drawing/2014/main" id="{A9ACEBD6-3B27-4846-AE7A-838AC41B37CA}"/>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Rectangle 52">
            <a:extLst>
              <a:ext uri="{FF2B5EF4-FFF2-40B4-BE49-F238E27FC236}">
                <a16:creationId xmlns:a16="http://schemas.microsoft.com/office/drawing/2014/main" id="{A561C516-30D0-40B7-9D04-787CD876CDA2}"/>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4" name="Group 53">
            <a:extLst>
              <a:ext uri="{FF2B5EF4-FFF2-40B4-BE49-F238E27FC236}">
                <a16:creationId xmlns:a16="http://schemas.microsoft.com/office/drawing/2014/main" id="{AF14C751-6EBF-49E7-B088-D6D270178B0D}"/>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3587AF3B-FDB1-4E4B-923C-C1342B6697D7}"/>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6" name="TextBox 55">
              <a:extLst>
                <a:ext uri="{FF2B5EF4-FFF2-40B4-BE49-F238E27FC236}">
                  <a16:creationId xmlns:a16="http://schemas.microsoft.com/office/drawing/2014/main" id="{59AF48E3-7263-4018-AB0C-0DF70EEED650}"/>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MOBILE</a:t>
              </a:r>
            </a:p>
          </p:txBody>
        </p:sp>
        <p:sp>
          <p:nvSpPr>
            <p:cNvPr id="57" name="TextBox 56">
              <a:extLst>
                <a:ext uri="{FF2B5EF4-FFF2-40B4-BE49-F238E27FC236}">
                  <a16:creationId xmlns:a16="http://schemas.microsoft.com/office/drawing/2014/main" id="{84EAF4AB-A0A3-4BDC-AA5C-71FE29107618}"/>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GAMING</a:t>
              </a:r>
            </a:p>
          </p:txBody>
        </p:sp>
        <p:sp>
          <p:nvSpPr>
            <p:cNvPr id="58" name="TextBox 57">
              <a:extLst>
                <a:ext uri="{FF2B5EF4-FFF2-40B4-BE49-F238E27FC236}">
                  <a16:creationId xmlns:a16="http://schemas.microsoft.com/office/drawing/2014/main" id="{87AD34CC-F318-4768-AF72-63DADD113A0D}"/>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IoT</a:t>
              </a:r>
            </a:p>
          </p:txBody>
        </p:sp>
        <p:sp>
          <p:nvSpPr>
            <p:cNvPr id="59" name="TextBox 58">
              <a:extLst>
                <a:ext uri="{FF2B5EF4-FFF2-40B4-BE49-F238E27FC236}">
                  <a16:creationId xmlns:a16="http://schemas.microsoft.com/office/drawing/2014/main" id="{3768FB52-2615-4E1E-A4FE-BC7332F98FFE}"/>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AI</a:t>
              </a:r>
            </a:p>
          </p:txBody>
        </p:sp>
        <p:sp>
          <p:nvSpPr>
            <p:cNvPr id="60" name="TextBox 59">
              <a:extLst>
                <a:ext uri="{FF2B5EF4-FFF2-40B4-BE49-F238E27FC236}">
                  <a16:creationId xmlns:a16="http://schemas.microsoft.com/office/drawing/2014/main" id="{82F24AB2-9AC6-47AF-A907-012285E31F77}"/>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441BBB0D-4F9B-48BC-9253-0FA7A6AD767A}"/>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050" dirty="0">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Xamarin</a:t>
              </a:r>
            </a:p>
          </p:txBody>
        </p:sp>
        <p:sp>
          <p:nvSpPr>
            <p:cNvPr id="62" name="TextBox 61">
              <a:extLst>
                <a:ext uri="{FF2B5EF4-FFF2-40B4-BE49-F238E27FC236}">
                  <a16:creationId xmlns:a16="http://schemas.microsoft.com/office/drawing/2014/main" id="{AB5A0AC8-28C2-4C02-AFAA-6F1B799CC3F0}"/>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63" name="TextBox 62">
              <a:extLst>
                <a:ext uri="{FF2B5EF4-FFF2-40B4-BE49-F238E27FC236}">
                  <a16:creationId xmlns:a16="http://schemas.microsoft.com/office/drawing/2014/main" id="{66CF2BA7-B8CB-454F-840B-5EBF61647501}"/>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64" name="TextBox 63">
              <a:extLst>
                <a:ext uri="{FF2B5EF4-FFF2-40B4-BE49-F238E27FC236}">
                  <a16:creationId xmlns:a16="http://schemas.microsoft.com/office/drawing/2014/main" id="{C01098ED-6134-4AEB-B882-06ABEC7F92F5}"/>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65" name="Group 64">
              <a:extLst>
                <a:ext uri="{FF2B5EF4-FFF2-40B4-BE49-F238E27FC236}">
                  <a16:creationId xmlns:a16="http://schemas.microsoft.com/office/drawing/2014/main" id="{AEF6C015-049B-4484-844A-AD0F587F8471}"/>
                </a:ext>
              </a:extLst>
            </p:cNvPr>
            <p:cNvGrpSpPr/>
            <p:nvPr/>
          </p:nvGrpSpPr>
          <p:grpSpPr>
            <a:xfrm>
              <a:off x="2707604" y="1464864"/>
              <a:ext cx="1311641" cy="2075963"/>
              <a:chOff x="654994" y="1444306"/>
              <a:chExt cx="1311641" cy="2075963"/>
            </a:xfrm>
          </p:grpSpPr>
          <p:sp>
            <p:nvSpPr>
              <p:cNvPr id="121" name="Rectangle 120">
                <a:extLst>
                  <a:ext uri="{FF2B5EF4-FFF2-40B4-BE49-F238E27FC236}">
                    <a16:creationId xmlns:a16="http://schemas.microsoft.com/office/drawing/2014/main" id="{563D844D-2C47-497F-A5CF-B9068BD715E4}"/>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TextBox 121">
                <a:extLst>
                  <a:ext uri="{FF2B5EF4-FFF2-40B4-BE49-F238E27FC236}">
                    <a16:creationId xmlns:a16="http://schemas.microsoft.com/office/drawing/2014/main" id="{DEA8C602-ABBB-4439-8002-DA926F74981D}"/>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300" dirty="0">
                    <a:latin typeface="Open Sans" panose="020B0606030504020204" pitchFamily="34" charset="0"/>
                    <a:ea typeface="Open Sans" panose="020B0606030504020204" pitchFamily="34" charset="0"/>
                    <a:cs typeface="Open Sans" panose="020B0606030504020204" pitchFamily="34" charset="0"/>
                  </a:rPr>
                  <a:t>DESKTOP</a:t>
                </a:r>
              </a:p>
            </p:txBody>
          </p:sp>
          <p:sp>
            <p:nvSpPr>
              <p:cNvPr id="123" name="TextBox 122">
                <a:extLst>
                  <a:ext uri="{FF2B5EF4-FFF2-40B4-BE49-F238E27FC236}">
                    <a16:creationId xmlns:a16="http://schemas.microsoft.com/office/drawing/2014/main" id="{D77B0B42-5E34-4AB6-AE34-D200F97DA77E}"/>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050" dirty="0">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124" name="monitor 1" descr="monitor, desktop">
                <a:extLst>
                  <a:ext uri="{FF2B5EF4-FFF2-40B4-BE49-F238E27FC236}">
                    <a16:creationId xmlns:a16="http://schemas.microsoft.com/office/drawing/2014/main" id="{1DC92399-C22A-4C2C-89A1-1F4B2BFFBB4A}"/>
                  </a:ext>
                </a:extLst>
              </p:cNvPr>
              <p:cNvGrpSpPr/>
              <p:nvPr/>
            </p:nvGrpSpPr>
            <p:grpSpPr>
              <a:xfrm>
                <a:off x="1045026" y="1720818"/>
                <a:ext cx="518370" cy="422446"/>
                <a:chOff x="4233864" y="1827214"/>
                <a:chExt cx="403228" cy="328613"/>
              </a:xfrm>
            </p:grpSpPr>
            <p:sp>
              <p:nvSpPr>
                <p:cNvPr id="125" name="Freeform 53">
                  <a:extLst>
                    <a:ext uri="{FF2B5EF4-FFF2-40B4-BE49-F238E27FC236}">
                      <a16:creationId xmlns:a16="http://schemas.microsoft.com/office/drawing/2014/main" id="{8B1780A8-EEDF-4AED-916C-7FC66C27A8BD}"/>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4">
                  <a:extLst>
                    <a:ext uri="{FF2B5EF4-FFF2-40B4-BE49-F238E27FC236}">
                      <a16:creationId xmlns:a16="http://schemas.microsoft.com/office/drawing/2014/main" id="{62505C7B-20E3-4710-A193-24BD2C20FE0D}"/>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3">
                  <a:extLst>
                    <a:ext uri="{FF2B5EF4-FFF2-40B4-BE49-F238E27FC236}">
                      <a16:creationId xmlns:a16="http://schemas.microsoft.com/office/drawing/2014/main" id="{6CF18DF8-032D-4147-AEB0-2735C1884D5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66" name="online" descr="online">
              <a:extLst>
                <a:ext uri="{FF2B5EF4-FFF2-40B4-BE49-F238E27FC236}">
                  <a16:creationId xmlns:a16="http://schemas.microsoft.com/office/drawing/2014/main" id="{F3F96530-EB95-4D7A-936F-8605D0388AE9}"/>
                </a:ext>
              </a:extLst>
            </p:cNvPr>
            <p:cNvGrpSpPr/>
            <p:nvPr/>
          </p:nvGrpSpPr>
          <p:grpSpPr>
            <a:xfrm>
              <a:off x="1795706" y="1681697"/>
              <a:ext cx="602002" cy="602002"/>
              <a:chOff x="4472102" y="5773612"/>
              <a:chExt cx="436448" cy="436448"/>
            </a:xfrm>
          </p:grpSpPr>
          <p:sp>
            <p:nvSpPr>
              <p:cNvPr id="105" name="Freeform: Shape 104">
                <a:extLst>
                  <a:ext uri="{FF2B5EF4-FFF2-40B4-BE49-F238E27FC236}">
                    <a16:creationId xmlns:a16="http://schemas.microsoft.com/office/drawing/2014/main" id="{FF365049-8F51-4F16-9ED6-6A084E07892B}"/>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99456E3B-9AEA-411D-BE0F-6B5BA86C22DE}"/>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936A2B58-17E0-4F50-896C-A5575C3EC17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64BD0BD0-B948-486C-B163-AA44CE8361F9}"/>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9" name="Freeform: Shape 108">
                <a:extLst>
                  <a:ext uri="{FF2B5EF4-FFF2-40B4-BE49-F238E27FC236}">
                    <a16:creationId xmlns:a16="http://schemas.microsoft.com/office/drawing/2014/main" id="{F750644A-0288-453A-8970-5EABB6E2FC96}"/>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0" name="Freeform: Shape 109">
                <a:extLst>
                  <a:ext uri="{FF2B5EF4-FFF2-40B4-BE49-F238E27FC236}">
                    <a16:creationId xmlns:a16="http://schemas.microsoft.com/office/drawing/2014/main" id="{163A538C-5A76-49B2-8D8F-D2D3A1A0ED4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1" name="Freeform: Shape 110">
                <a:extLst>
                  <a:ext uri="{FF2B5EF4-FFF2-40B4-BE49-F238E27FC236}">
                    <a16:creationId xmlns:a16="http://schemas.microsoft.com/office/drawing/2014/main" id="{87F9A4CB-B356-4E56-BF42-DC84325D3F5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2" name="Freeform: Shape 111">
                <a:extLst>
                  <a:ext uri="{FF2B5EF4-FFF2-40B4-BE49-F238E27FC236}">
                    <a16:creationId xmlns:a16="http://schemas.microsoft.com/office/drawing/2014/main" id="{52A5D273-32F8-4D54-93EF-DB42C6AF14C6}"/>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Shape 112">
                <a:extLst>
                  <a:ext uri="{FF2B5EF4-FFF2-40B4-BE49-F238E27FC236}">
                    <a16:creationId xmlns:a16="http://schemas.microsoft.com/office/drawing/2014/main" id="{EEDDD003-C985-42A2-8223-EB203E2E2A97}"/>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Freeform: Shape 113">
                <a:extLst>
                  <a:ext uri="{FF2B5EF4-FFF2-40B4-BE49-F238E27FC236}">
                    <a16:creationId xmlns:a16="http://schemas.microsoft.com/office/drawing/2014/main" id="{806C64B9-D79C-4BE9-838E-D1C6CBF3259C}"/>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Shape 114">
                <a:extLst>
                  <a:ext uri="{FF2B5EF4-FFF2-40B4-BE49-F238E27FC236}">
                    <a16:creationId xmlns:a16="http://schemas.microsoft.com/office/drawing/2014/main" id="{F9C920DE-BD0E-4303-9802-947A0043CE19}"/>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Shape 115">
                <a:extLst>
                  <a:ext uri="{FF2B5EF4-FFF2-40B4-BE49-F238E27FC236}">
                    <a16:creationId xmlns:a16="http://schemas.microsoft.com/office/drawing/2014/main" id="{4CB3114B-74F4-4617-A241-39F8B60BB33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7" name="Freeform: Shape 116">
                <a:extLst>
                  <a:ext uri="{FF2B5EF4-FFF2-40B4-BE49-F238E27FC236}">
                    <a16:creationId xmlns:a16="http://schemas.microsoft.com/office/drawing/2014/main" id="{AC720070-758C-4CBB-B483-BF0969D4C5FF}"/>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8" name="Freeform: Shape 117">
                <a:extLst>
                  <a:ext uri="{FF2B5EF4-FFF2-40B4-BE49-F238E27FC236}">
                    <a16:creationId xmlns:a16="http://schemas.microsoft.com/office/drawing/2014/main" id="{AD66BE4E-C1EE-4B55-AE70-C4E7C8B52A76}"/>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9" name="Freeform: Shape 118">
                <a:extLst>
                  <a:ext uri="{FF2B5EF4-FFF2-40B4-BE49-F238E27FC236}">
                    <a16:creationId xmlns:a16="http://schemas.microsoft.com/office/drawing/2014/main" id="{7345C84C-4545-4E09-BC8B-A203652FC44C}"/>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32CC5D8D-1E33-4121-8651-32F99070844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7" name="Group 66">
              <a:extLst>
                <a:ext uri="{FF2B5EF4-FFF2-40B4-BE49-F238E27FC236}">
                  <a16:creationId xmlns:a16="http://schemas.microsoft.com/office/drawing/2014/main" id="{2B6D17AA-AE55-420D-9DF4-827BA8BCDD72}"/>
                </a:ext>
              </a:extLst>
            </p:cNvPr>
            <p:cNvGrpSpPr/>
            <p:nvPr/>
          </p:nvGrpSpPr>
          <p:grpSpPr>
            <a:xfrm>
              <a:off x="238615" y="1738500"/>
              <a:ext cx="1280703" cy="1351052"/>
              <a:chOff x="3136206" y="1720818"/>
              <a:chExt cx="1280703" cy="1351052"/>
            </a:xfrm>
          </p:grpSpPr>
          <p:sp>
            <p:nvSpPr>
              <p:cNvPr id="97" name="TextBox 96">
                <a:extLst>
                  <a:ext uri="{FF2B5EF4-FFF2-40B4-BE49-F238E27FC236}">
                    <a16:creationId xmlns:a16="http://schemas.microsoft.com/office/drawing/2014/main" id="{69E4858F-F109-4864-9674-8DF16813D785}"/>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98" name="TextBox 97">
                <a:extLst>
                  <a:ext uri="{FF2B5EF4-FFF2-40B4-BE49-F238E27FC236}">
                    <a16:creationId xmlns:a16="http://schemas.microsoft.com/office/drawing/2014/main" id="{92ACC152-490B-4829-951F-C8726DCA96C8}"/>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99" name="broad application support" descr="broad application support">
                <a:extLst>
                  <a:ext uri="{FF2B5EF4-FFF2-40B4-BE49-F238E27FC236}">
                    <a16:creationId xmlns:a16="http://schemas.microsoft.com/office/drawing/2014/main" id="{2FD9A4FD-B385-4CE3-9C33-FF2BA34478EB}"/>
                  </a:ext>
                </a:extLst>
              </p:cNvPr>
              <p:cNvGrpSpPr/>
              <p:nvPr/>
            </p:nvGrpSpPr>
            <p:grpSpPr>
              <a:xfrm>
                <a:off x="3455484" y="1720818"/>
                <a:ext cx="611788" cy="360630"/>
                <a:chOff x="6313882" y="1370180"/>
                <a:chExt cx="443543" cy="261457"/>
              </a:xfrm>
            </p:grpSpPr>
            <p:sp>
              <p:nvSpPr>
                <p:cNvPr id="100" name="Freeform 907">
                  <a:extLst>
                    <a:ext uri="{FF2B5EF4-FFF2-40B4-BE49-F238E27FC236}">
                      <a16:creationId xmlns:a16="http://schemas.microsoft.com/office/drawing/2014/main" id="{BC74BDA5-0CE6-4436-A10F-72B08D34894E}"/>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908">
                  <a:extLst>
                    <a:ext uri="{FF2B5EF4-FFF2-40B4-BE49-F238E27FC236}">
                      <a16:creationId xmlns:a16="http://schemas.microsoft.com/office/drawing/2014/main" id="{72B96051-AC69-4D00-BAD9-AC9B28B958D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Oval 909">
                  <a:extLst>
                    <a:ext uri="{FF2B5EF4-FFF2-40B4-BE49-F238E27FC236}">
                      <a16:creationId xmlns:a16="http://schemas.microsoft.com/office/drawing/2014/main" id="{96D065AA-9259-49A3-97F2-88E6947FF336}"/>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910">
                  <a:extLst>
                    <a:ext uri="{FF2B5EF4-FFF2-40B4-BE49-F238E27FC236}">
                      <a16:creationId xmlns:a16="http://schemas.microsoft.com/office/drawing/2014/main" id="{14D5BBC2-5EB7-4CEA-B986-A9D66993C360}"/>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911">
                  <a:extLst>
                    <a:ext uri="{FF2B5EF4-FFF2-40B4-BE49-F238E27FC236}">
                      <a16:creationId xmlns:a16="http://schemas.microsoft.com/office/drawing/2014/main" id="{9CBB73DB-43E4-4DC0-A5A4-16E05D3ECAE6}"/>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68" name="Graphic 67" descr="Icon of connected dots ">
              <a:extLst>
                <a:ext uri="{FF2B5EF4-FFF2-40B4-BE49-F238E27FC236}">
                  <a16:creationId xmlns:a16="http://schemas.microsoft.com/office/drawing/2014/main" id="{40010ABF-0FEA-42C9-9AAB-4B633CE3E5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69" name="gaming" descr=" gaming, controller">
              <a:extLst>
                <a:ext uri="{FF2B5EF4-FFF2-40B4-BE49-F238E27FC236}">
                  <a16:creationId xmlns:a16="http://schemas.microsoft.com/office/drawing/2014/main" id="{9E78551B-E62F-4B54-B1E4-6C78BE6F1B42}"/>
                </a:ext>
              </a:extLst>
            </p:cNvPr>
            <p:cNvGrpSpPr/>
            <p:nvPr/>
          </p:nvGrpSpPr>
          <p:grpSpPr>
            <a:xfrm>
              <a:off x="5542762" y="1604836"/>
              <a:ext cx="629310" cy="629310"/>
              <a:chOff x="7205664" y="1190625"/>
              <a:chExt cx="509586" cy="509586"/>
            </a:xfrm>
          </p:grpSpPr>
          <p:sp>
            <p:nvSpPr>
              <p:cNvPr id="93" name="Freeform: Shape 92">
                <a:extLst>
                  <a:ext uri="{FF2B5EF4-FFF2-40B4-BE49-F238E27FC236}">
                    <a16:creationId xmlns:a16="http://schemas.microsoft.com/office/drawing/2014/main" id="{E50A93B3-8263-4B0F-BAA1-30FA03EAF961}"/>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17C38602-394C-47CB-AE6B-3D2F8D240B2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A4408E7F-3107-4624-A38C-0E4F2F5F60F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0C389B68-FE47-4C69-B99E-5781DB8EA4D2}"/>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0" name="phone" descr="phone">
              <a:extLst>
                <a:ext uri="{FF2B5EF4-FFF2-40B4-BE49-F238E27FC236}">
                  <a16:creationId xmlns:a16="http://schemas.microsoft.com/office/drawing/2014/main" id="{0ADA2435-06EA-4CE5-A8A3-2454091E489F}"/>
                </a:ext>
              </a:extLst>
            </p:cNvPr>
            <p:cNvGrpSpPr/>
            <p:nvPr/>
          </p:nvGrpSpPr>
          <p:grpSpPr>
            <a:xfrm>
              <a:off x="4466871" y="1653512"/>
              <a:ext cx="302660" cy="513442"/>
              <a:chOff x="7648576" y="1841501"/>
              <a:chExt cx="177800" cy="301625"/>
            </a:xfrm>
          </p:grpSpPr>
          <p:sp>
            <p:nvSpPr>
              <p:cNvPr id="89" name="Freeform 48">
                <a:extLst>
                  <a:ext uri="{FF2B5EF4-FFF2-40B4-BE49-F238E27FC236}">
                    <a16:creationId xmlns:a16="http://schemas.microsoft.com/office/drawing/2014/main" id="{E93DA28B-353C-4958-BAFD-94D3955DC62B}"/>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Rectangle 89">
                <a:extLst>
                  <a:ext uri="{FF2B5EF4-FFF2-40B4-BE49-F238E27FC236}">
                    <a16:creationId xmlns:a16="http://schemas.microsoft.com/office/drawing/2014/main" id="{69F038F7-2EDF-447E-BE49-2E4EF31C6806}"/>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1" name="Freeform 50">
                <a:extLst>
                  <a:ext uri="{FF2B5EF4-FFF2-40B4-BE49-F238E27FC236}">
                    <a16:creationId xmlns:a16="http://schemas.microsoft.com/office/drawing/2014/main" id="{CF7C5E42-C1EB-4596-B826-9DDBA3B3A59B}"/>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2" name="Freeform 175">
                <a:extLst>
                  <a:ext uri="{FF2B5EF4-FFF2-40B4-BE49-F238E27FC236}">
                    <a16:creationId xmlns:a16="http://schemas.microsoft.com/office/drawing/2014/main" id="{D06C8A4F-6E55-4C44-B7F1-726E78404BBA}"/>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1" name="IoT 3" descr="IoT, create safer cities">
              <a:extLst>
                <a:ext uri="{FF2B5EF4-FFF2-40B4-BE49-F238E27FC236}">
                  <a16:creationId xmlns:a16="http://schemas.microsoft.com/office/drawing/2014/main" id="{6421C539-E889-4CA4-9BD3-2EA8D217C385}"/>
                </a:ext>
              </a:extLst>
            </p:cNvPr>
            <p:cNvGrpSpPr/>
            <p:nvPr/>
          </p:nvGrpSpPr>
          <p:grpSpPr>
            <a:xfrm>
              <a:off x="6798791" y="1578994"/>
              <a:ext cx="556698" cy="554742"/>
              <a:chOff x="5433319" y="4819498"/>
              <a:chExt cx="403602" cy="402184"/>
            </a:xfrm>
          </p:grpSpPr>
          <p:sp>
            <p:nvSpPr>
              <p:cNvPr id="72" name="Rectangle 854">
                <a:extLst>
                  <a:ext uri="{FF2B5EF4-FFF2-40B4-BE49-F238E27FC236}">
                    <a16:creationId xmlns:a16="http://schemas.microsoft.com/office/drawing/2014/main" id="{FFA7CFC2-2BD0-4A83-8A22-94278F201D22}"/>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Freeform 855">
                <a:extLst>
                  <a:ext uri="{FF2B5EF4-FFF2-40B4-BE49-F238E27FC236}">
                    <a16:creationId xmlns:a16="http://schemas.microsoft.com/office/drawing/2014/main" id="{16D20334-BA5F-4273-A652-2634C8BD8DED}"/>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856">
                <a:extLst>
                  <a:ext uri="{FF2B5EF4-FFF2-40B4-BE49-F238E27FC236}">
                    <a16:creationId xmlns:a16="http://schemas.microsoft.com/office/drawing/2014/main" id="{D4751BAF-35C0-41D6-9CD6-ACCFF6DB5378}"/>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5" name="Rectangle 857">
                <a:extLst>
                  <a:ext uri="{FF2B5EF4-FFF2-40B4-BE49-F238E27FC236}">
                    <a16:creationId xmlns:a16="http://schemas.microsoft.com/office/drawing/2014/main" id="{F2CBE94D-E7D3-49D8-8278-7CD6F3D5F2E5}"/>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6" name="Rectangle 858">
                <a:extLst>
                  <a:ext uri="{FF2B5EF4-FFF2-40B4-BE49-F238E27FC236}">
                    <a16:creationId xmlns:a16="http://schemas.microsoft.com/office/drawing/2014/main" id="{60E4AFDA-302B-4976-B6A4-652648D8C03B}"/>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Rectangle 859">
                <a:extLst>
                  <a:ext uri="{FF2B5EF4-FFF2-40B4-BE49-F238E27FC236}">
                    <a16:creationId xmlns:a16="http://schemas.microsoft.com/office/drawing/2014/main" id="{B6EA189A-055E-44C6-89A3-CF1CDD00627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860">
                <a:extLst>
                  <a:ext uri="{FF2B5EF4-FFF2-40B4-BE49-F238E27FC236}">
                    <a16:creationId xmlns:a16="http://schemas.microsoft.com/office/drawing/2014/main" id="{BB9FA676-97FF-46A8-BB53-A904EF154099}"/>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9" name="Rectangle 861">
                <a:extLst>
                  <a:ext uri="{FF2B5EF4-FFF2-40B4-BE49-F238E27FC236}">
                    <a16:creationId xmlns:a16="http://schemas.microsoft.com/office/drawing/2014/main" id="{3B541630-0405-43F1-9F7B-A8A51C425B3C}"/>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0" name="Rectangle 862">
                <a:extLst>
                  <a:ext uri="{FF2B5EF4-FFF2-40B4-BE49-F238E27FC236}">
                    <a16:creationId xmlns:a16="http://schemas.microsoft.com/office/drawing/2014/main" id="{4862F54C-56F1-4E51-9370-3BADBEA34F1B}"/>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1" name="Rectangle 863">
                <a:extLst>
                  <a:ext uri="{FF2B5EF4-FFF2-40B4-BE49-F238E27FC236}">
                    <a16:creationId xmlns:a16="http://schemas.microsoft.com/office/drawing/2014/main" id="{EA23EBCE-3B89-4A1F-9495-23A0B8DB2498}"/>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64">
                <a:extLst>
                  <a:ext uri="{FF2B5EF4-FFF2-40B4-BE49-F238E27FC236}">
                    <a16:creationId xmlns:a16="http://schemas.microsoft.com/office/drawing/2014/main" id="{0BB77A89-0BEA-49D2-94F9-251DE64A6FA5}"/>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Rectangle 865">
                <a:extLst>
                  <a:ext uri="{FF2B5EF4-FFF2-40B4-BE49-F238E27FC236}">
                    <a16:creationId xmlns:a16="http://schemas.microsoft.com/office/drawing/2014/main" id="{8B9A65C0-25A4-4AFA-9D1E-5F792F016FCC}"/>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4" name="Rectangle 866">
                <a:extLst>
                  <a:ext uri="{FF2B5EF4-FFF2-40B4-BE49-F238E27FC236}">
                    <a16:creationId xmlns:a16="http://schemas.microsoft.com/office/drawing/2014/main" id="{5FE59C2A-B430-4E1A-BDCD-A8F7F46B8626}"/>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5" name="Rectangle 867">
                <a:extLst>
                  <a:ext uri="{FF2B5EF4-FFF2-40B4-BE49-F238E27FC236}">
                    <a16:creationId xmlns:a16="http://schemas.microsoft.com/office/drawing/2014/main" id="{AD855B67-7CF1-4EE2-A4B1-F7B1899397B8}"/>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6" name="Oval 868">
                <a:extLst>
                  <a:ext uri="{FF2B5EF4-FFF2-40B4-BE49-F238E27FC236}">
                    <a16:creationId xmlns:a16="http://schemas.microsoft.com/office/drawing/2014/main" id="{EA5F8490-97E2-4979-86AF-78BC9E2D1D82}"/>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7" name="Freeform 869">
                <a:extLst>
                  <a:ext uri="{FF2B5EF4-FFF2-40B4-BE49-F238E27FC236}">
                    <a16:creationId xmlns:a16="http://schemas.microsoft.com/office/drawing/2014/main" id="{77344169-E7E3-4AFE-A961-727A37AAA1E8}"/>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8" name="Oval 870">
                <a:extLst>
                  <a:ext uri="{FF2B5EF4-FFF2-40B4-BE49-F238E27FC236}">
                    <a16:creationId xmlns:a16="http://schemas.microsoft.com/office/drawing/2014/main" id="{FD6AC859-8F38-4A46-B15A-C0FC4239794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28" name="Rectangle 127">
            <a:extLst>
              <a:ext uri="{FF2B5EF4-FFF2-40B4-BE49-F238E27FC236}">
                <a16:creationId xmlns:a16="http://schemas.microsoft.com/office/drawing/2014/main" id="{F2404023-6484-4F45-A43C-A118912311DC}"/>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9" name="Group 128">
            <a:extLst>
              <a:ext uri="{FF2B5EF4-FFF2-40B4-BE49-F238E27FC236}">
                <a16:creationId xmlns:a16="http://schemas.microsoft.com/office/drawing/2014/main" id="{CCE5366E-5E84-4090-8754-AB0B98979E0D}"/>
              </a:ext>
            </a:extLst>
          </p:cNvPr>
          <p:cNvGrpSpPr/>
          <p:nvPr/>
        </p:nvGrpSpPr>
        <p:grpSpPr>
          <a:xfrm>
            <a:off x="778177" y="3445680"/>
            <a:ext cx="7636839" cy="164322"/>
            <a:chOff x="1221499" y="3432429"/>
            <a:chExt cx="7636839" cy="164322"/>
          </a:xfrm>
        </p:grpSpPr>
        <p:sp>
          <p:nvSpPr>
            <p:cNvPr id="130" name="Oval 129">
              <a:extLst>
                <a:ext uri="{FF2B5EF4-FFF2-40B4-BE49-F238E27FC236}">
                  <a16:creationId xmlns:a16="http://schemas.microsoft.com/office/drawing/2014/main" id="{888AB20D-1EE9-4BAE-BB21-7369606E8B1A}"/>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Oval 130">
              <a:extLst>
                <a:ext uri="{FF2B5EF4-FFF2-40B4-BE49-F238E27FC236}">
                  <a16:creationId xmlns:a16="http://schemas.microsoft.com/office/drawing/2014/main" id="{A4CFB903-5154-460B-A9B2-CB89F7074329}"/>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Oval 131">
              <a:extLst>
                <a:ext uri="{FF2B5EF4-FFF2-40B4-BE49-F238E27FC236}">
                  <a16:creationId xmlns:a16="http://schemas.microsoft.com/office/drawing/2014/main" id="{03E09E82-E9E0-4431-9085-9D332FAE2FAF}"/>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Oval 132">
              <a:extLst>
                <a:ext uri="{FF2B5EF4-FFF2-40B4-BE49-F238E27FC236}">
                  <a16:creationId xmlns:a16="http://schemas.microsoft.com/office/drawing/2014/main" id="{004EB46E-2873-4AC2-BBC0-DE92B07E2944}"/>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Oval 133">
              <a:extLst>
                <a:ext uri="{FF2B5EF4-FFF2-40B4-BE49-F238E27FC236}">
                  <a16:creationId xmlns:a16="http://schemas.microsoft.com/office/drawing/2014/main" id="{54A1C587-6024-409D-A3FD-22FB3AE351EE}"/>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Oval 134">
              <a:extLst>
                <a:ext uri="{FF2B5EF4-FFF2-40B4-BE49-F238E27FC236}">
                  <a16:creationId xmlns:a16="http://schemas.microsoft.com/office/drawing/2014/main" id="{B94C38E0-A697-4BF7-B851-604BB6361443}"/>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Oval 135">
              <a:extLst>
                <a:ext uri="{FF2B5EF4-FFF2-40B4-BE49-F238E27FC236}">
                  <a16:creationId xmlns:a16="http://schemas.microsoft.com/office/drawing/2014/main" id="{E1D68197-F293-4C98-A253-951E37367C4D}"/>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7" name="Group 136">
            <a:extLst>
              <a:ext uri="{FF2B5EF4-FFF2-40B4-BE49-F238E27FC236}">
                <a16:creationId xmlns:a16="http://schemas.microsoft.com/office/drawing/2014/main" id="{A2674A41-F527-4858-850D-F6135529AAF9}"/>
              </a:ext>
            </a:extLst>
          </p:cNvPr>
          <p:cNvGrpSpPr/>
          <p:nvPr/>
        </p:nvGrpSpPr>
        <p:grpSpPr>
          <a:xfrm>
            <a:off x="9090595" y="1562207"/>
            <a:ext cx="1333590" cy="4128186"/>
            <a:chOff x="9090595" y="1562207"/>
            <a:chExt cx="1333590" cy="4128186"/>
          </a:xfrm>
        </p:grpSpPr>
        <p:pic>
          <p:nvPicPr>
            <p:cNvPr id="139" name="Graphic 138">
              <a:extLst>
                <a:ext uri="{FF2B5EF4-FFF2-40B4-BE49-F238E27FC236}">
                  <a16:creationId xmlns:a16="http://schemas.microsoft.com/office/drawing/2014/main" id="{A323DF30-BD36-49F8-AA26-3073D5E973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140" name="TextBox 139">
              <a:extLst>
                <a:ext uri="{FF2B5EF4-FFF2-40B4-BE49-F238E27FC236}">
                  <a16:creationId xmlns:a16="http://schemas.microsoft.com/office/drawing/2014/main" id="{FE63A359-5A9B-4B5B-835A-2E5F3B67DD4E}"/>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1" name="Graphic 140">
              <a:extLst>
                <a:ext uri="{FF2B5EF4-FFF2-40B4-BE49-F238E27FC236}">
                  <a16:creationId xmlns:a16="http://schemas.microsoft.com/office/drawing/2014/main" id="{D8DC676D-9840-4512-992A-B05940A1B6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42" name="TextBox 141">
              <a:extLst>
                <a:ext uri="{FF2B5EF4-FFF2-40B4-BE49-F238E27FC236}">
                  <a16:creationId xmlns:a16="http://schemas.microsoft.com/office/drawing/2014/main" id="{B2A4B3AE-B814-4746-AA56-61621635817E}"/>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143" name="Graphic 142" descr="Solar system with solid fill">
              <a:extLst>
                <a:ext uri="{FF2B5EF4-FFF2-40B4-BE49-F238E27FC236}">
                  <a16:creationId xmlns:a16="http://schemas.microsoft.com/office/drawing/2014/main" id="{2AE60F01-FBF9-4169-80D1-1FCB36FC3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144" name="TextBox 143">
              <a:extLst>
                <a:ext uri="{FF2B5EF4-FFF2-40B4-BE49-F238E27FC236}">
                  <a16:creationId xmlns:a16="http://schemas.microsoft.com/office/drawing/2014/main" id="{9575DE5F-F272-4A3B-9690-983C463B7CFB}"/>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
        <p:nvSpPr>
          <p:cNvPr id="146" name="TextBox 145">
            <a:extLst>
              <a:ext uri="{FF2B5EF4-FFF2-40B4-BE49-F238E27FC236}">
                <a16:creationId xmlns:a16="http://schemas.microsoft.com/office/drawing/2014/main" id="{D112F8CC-CA8D-4D90-B4AD-33DF45E8E457}"/>
              </a:ext>
            </a:extLst>
          </p:cNvPr>
          <p:cNvSpPr txBox="1"/>
          <p:nvPr/>
        </p:nvSpPr>
        <p:spPr>
          <a:xfrm>
            <a:off x="9015765" y="1223003"/>
            <a:ext cx="1566937" cy="369332"/>
          </a:xfrm>
          <a:prstGeom prst="rect">
            <a:avLst/>
          </a:prstGeom>
          <a:noFill/>
        </p:spPr>
        <p:txBody>
          <a:bodyPr wrap="square">
            <a:spAutoFit/>
          </a:bodyPr>
          <a:lstStyle/>
          <a:p>
            <a:r>
              <a:rPr kumimoji="0" lang="en-US" sz="1800" b="0" i="0" u="none" strike="noStrike" kern="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endParaRPr lang="en-US" dirty="0"/>
          </a:p>
        </p:txBody>
      </p:sp>
      <p:sp>
        <p:nvSpPr>
          <p:cNvPr id="147" name="TextBox 146">
            <a:extLst>
              <a:ext uri="{FF2B5EF4-FFF2-40B4-BE49-F238E27FC236}">
                <a16:creationId xmlns:a16="http://schemas.microsoft.com/office/drawing/2014/main" id="{B91F8FA6-ADB0-45B8-B2B8-AD988D5BBB31}"/>
              </a:ext>
            </a:extLst>
          </p:cNvPr>
          <p:cNvSpPr txBox="1"/>
          <p:nvPr/>
        </p:nvSpPr>
        <p:spPr>
          <a:xfrm>
            <a:off x="10700798" y="1227780"/>
            <a:ext cx="964388" cy="369332"/>
          </a:xfrm>
          <a:prstGeom prst="rect">
            <a:avLst/>
          </a:prstGeom>
          <a:noFill/>
        </p:spPr>
        <p:txBody>
          <a:bodyPr wrap="square">
            <a:spAutoFit/>
          </a:bodyPr>
          <a:lstStyle/>
          <a:p>
            <a:r>
              <a:rPr kumimoji="0" lang="en-US" sz="1800" b="0" i="0" u="none" strike="noStrike" kern="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TOOLS</a:t>
            </a:r>
            <a:endParaRPr lang="en-US" dirty="0"/>
          </a:p>
        </p:txBody>
      </p:sp>
    </p:spTree>
    <p:extLst>
      <p:ext uri="{BB962C8B-B14F-4D97-AF65-F5344CB8AC3E}">
        <p14:creationId xmlns:p14="http://schemas.microsoft.com/office/powerpoint/2010/main" val="398720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500"/>
                                        <p:tgtEl>
                                          <p:spTgt spid="1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500"/>
                                        <p:tgtEl>
                                          <p:spTgt spid="1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Bootstrap 5.1</a:t>
            </a:r>
          </a:p>
        </p:txBody>
      </p:sp>
    </p:spTree>
    <p:extLst>
      <p:ext uri="{BB962C8B-B14F-4D97-AF65-F5344CB8AC3E}">
        <p14:creationId xmlns:p14="http://schemas.microsoft.com/office/powerpoint/2010/main" val="866856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Null-State Analysis</a:t>
            </a:r>
          </a:p>
        </p:txBody>
      </p:sp>
    </p:spTree>
    <p:extLst>
      <p:ext uri="{BB962C8B-B14F-4D97-AF65-F5344CB8AC3E}">
        <p14:creationId xmlns:p14="http://schemas.microsoft.com/office/powerpoint/2010/main" val="1959012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CSS isolation for pages and views</a:t>
            </a:r>
          </a:p>
        </p:txBody>
      </p:sp>
    </p:spTree>
    <p:extLst>
      <p:ext uri="{BB962C8B-B14F-4D97-AF65-F5344CB8AC3E}">
        <p14:creationId xmlns:p14="http://schemas.microsoft.com/office/powerpoint/2010/main" val="2794391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a:t>JavaScript modules</a:t>
            </a:r>
          </a:p>
        </p:txBody>
      </p:sp>
    </p:spTree>
    <p:extLst>
      <p:ext uri="{BB962C8B-B14F-4D97-AF65-F5344CB8AC3E}">
        <p14:creationId xmlns:p14="http://schemas.microsoft.com/office/powerpoint/2010/main" val="2133828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0" b="1" dirty="0" err="1"/>
              <a:t>Blazor</a:t>
            </a:r>
            <a:r>
              <a:rPr lang="en-US" sz="8000" b="1" dirty="0"/>
              <a:t> Improvements</a:t>
            </a:r>
          </a:p>
        </p:txBody>
      </p:sp>
    </p:spTree>
    <p:extLst>
      <p:ext uri="{BB962C8B-B14F-4D97-AF65-F5344CB8AC3E}">
        <p14:creationId xmlns:p14="http://schemas.microsoft.com/office/powerpoint/2010/main" val="1395948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.NET </a:t>
            </a:r>
            <a:r>
              <a:rPr lang="en-US" sz="6600" b="1" dirty="0" err="1"/>
              <a:t>WebAssembly</a:t>
            </a:r>
            <a:r>
              <a:rPr lang="en-US" sz="6600" b="1" dirty="0"/>
              <a:t> Build Tools</a:t>
            </a:r>
          </a:p>
        </p:txBody>
      </p:sp>
    </p:spTree>
    <p:extLst>
      <p:ext uri="{BB962C8B-B14F-4D97-AF65-F5344CB8AC3E}">
        <p14:creationId xmlns:p14="http://schemas.microsoft.com/office/powerpoint/2010/main" val="1334217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Single-Page Apps</a:t>
            </a:r>
          </a:p>
        </p:txBody>
      </p:sp>
    </p:spTree>
    <p:extLst>
      <p:ext uri="{BB962C8B-B14F-4D97-AF65-F5344CB8AC3E}">
        <p14:creationId xmlns:p14="http://schemas.microsoft.com/office/powerpoint/2010/main" val="2780856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Socket Control</a:t>
            </a:r>
          </a:p>
        </p:txBody>
      </p:sp>
    </p:spTree>
    <p:extLst>
      <p:ext uri="{BB962C8B-B14F-4D97-AF65-F5344CB8AC3E}">
        <p14:creationId xmlns:p14="http://schemas.microsoft.com/office/powerpoint/2010/main" val="1302375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Strongly-Typed Headers</a:t>
            </a:r>
          </a:p>
        </p:txBody>
      </p:sp>
    </p:spTree>
    <p:extLst>
      <p:ext uri="{BB962C8B-B14F-4D97-AF65-F5344CB8AC3E}">
        <p14:creationId xmlns:p14="http://schemas.microsoft.com/office/powerpoint/2010/main" val="1974271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HTTP &amp; W3C Logging</a:t>
            </a:r>
          </a:p>
        </p:txBody>
      </p:sp>
    </p:spTree>
    <p:extLst>
      <p:ext uri="{BB962C8B-B14F-4D97-AF65-F5344CB8AC3E}">
        <p14:creationId xmlns:p14="http://schemas.microsoft.com/office/powerpoint/2010/main" val="30882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Tree>
    <p:extLst>
      <p:ext uri="{BB962C8B-B14F-4D97-AF65-F5344CB8AC3E}">
        <p14:creationId xmlns:p14="http://schemas.microsoft.com/office/powerpoint/2010/main" val="3726489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3130-B670-40A3-B2A8-BD899E0801BF}"/>
              </a:ext>
            </a:extLst>
          </p:cNvPr>
          <p:cNvSpPr>
            <a:spLocks noGrp="1"/>
          </p:cNvSpPr>
          <p:nvPr>
            <p:ph type="title"/>
          </p:nvPr>
        </p:nvSpPr>
        <p:spPr/>
        <p:txBody>
          <a:bodyPr/>
          <a:lstStyle/>
          <a:p>
            <a:r>
              <a:rPr lang="en-US" dirty="0"/>
              <a:t>ASP.NET Core 6.0</a:t>
            </a:r>
          </a:p>
        </p:txBody>
      </p:sp>
      <p:sp>
        <p:nvSpPr>
          <p:cNvPr id="3" name="Rectangle: Rounded Corners 2">
            <a:extLst>
              <a:ext uri="{FF2B5EF4-FFF2-40B4-BE49-F238E27FC236}">
                <a16:creationId xmlns:a16="http://schemas.microsoft.com/office/drawing/2014/main" id="{5FCF39B1-216C-4208-BB60-DEDB2FD69A49}"/>
              </a:ext>
            </a:extLst>
          </p:cNvPr>
          <p:cNvSpPr/>
          <p:nvPr/>
        </p:nvSpPr>
        <p:spPr>
          <a:xfrm>
            <a:off x="2288600" y="1798841"/>
            <a:ext cx="7614800" cy="32603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HTTP/3</a:t>
            </a:r>
          </a:p>
        </p:txBody>
      </p:sp>
    </p:spTree>
    <p:extLst>
      <p:ext uri="{BB962C8B-B14F-4D97-AF65-F5344CB8AC3E}">
        <p14:creationId xmlns:p14="http://schemas.microsoft.com/office/powerpoint/2010/main" val="614788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ADCE84-77FD-4597-BACC-D249DF42412D}"/>
              </a:ext>
            </a:extLst>
          </p:cNvPr>
          <p:cNvSpPr txBox="1"/>
          <p:nvPr/>
        </p:nvSpPr>
        <p:spPr>
          <a:xfrm>
            <a:off x="556054" y="370702"/>
            <a:ext cx="5647700" cy="1200329"/>
          </a:xfrm>
          <a:prstGeom prst="rect">
            <a:avLst/>
          </a:prstGeom>
          <a:noFill/>
        </p:spPr>
        <p:txBody>
          <a:bodyPr wrap="none" rtlCol="0">
            <a:spAutoFit/>
          </a:bodyPr>
          <a:lstStyle/>
          <a:p>
            <a:r>
              <a:rPr lang="en-US" sz="7200" dirty="0">
                <a:solidFill>
                  <a:srgbClr val="37B176"/>
                </a:solidFill>
                <a:latin typeface="Kamerik205 8" panose="020B0803030600020004" pitchFamily="34" charset="0"/>
              </a:rPr>
              <a:t>Demo Time</a:t>
            </a:r>
          </a:p>
        </p:txBody>
      </p:sp>
    </p:spTree>
    <p:extLst>
      <p:ext uri="{BB962C8B-B14F-4D97-AF65-F5344CB8AC3E}">
        <p14:creationId xmlns:p14="http://schemas.microsoft.com/office/powerpoint/2010/main" val="3847513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EA67-7FD1-486B-A612-E25E2249080D}"/>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AA2F8CAD-A0AE-4128-B4CD-89EAC04CB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A52A2D26-A463-47D8-9E53-EB9E52EB68F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09701E65-5990-4501-8353-8476B4AC3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57CBDEF4-C78B-4444-B3A2-FC61535B0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4BDE0CBE-5973-4554-81C2-82C1036F9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92AE1C8E-112B-4C14-A71F-FA36014E1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B437A958-D7A4-4053-BC21-B6A7C6A1D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393148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Tree>
    <p:extLst>
      <p:ext uri="{BB962C8B-B14F-4D97-AF65-F5344CB8AC3E}">
        <p14:creationId xmlns:p14="http://schemas.microsoft.com/office/powerpoint/2010/main" val="346281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899D-FD42-4F6B-84BD-1689F589A050}"/>
              </a:ext>
            </a:extLst>
          </p:cNvPr>
          <p:cNvSpPr>
            <a:spLocks noGrp="1"/>
          </p:cNvSpPr>
          <p:nvPr>
            <p:ph type="title"/>
          </p:nvPr>
        </p:nvSpPr>
        <p:spPr/>
        <p:txBody>
          <a:bodyPr/>
          <a:lstStyle/>
          <a:p>
            <a:r>
              <a:rPr lang="en-US" dirty="0"/>
              <a:t>.NET 6 Performance</a:t>
            </a:r>
          </a:p>
        </p:txBody>
      </p:sp>
      <p:grpSp>
        <p:nvGrpSpPr>
          <p:cNvPr id="3" name="Group 2">
            <a:extLst>
              <a:ext uri="{FF2B5EF4-FFF2-40B4-BE49-F238E27FC236}">
                <a16:creationId xmlns:a16="http://schemas.microsoft.com/office/drawing/2014/main" id="{EED4566C-82F0-4717-B29A-F05A6436D18F}"/>
              </a:ext>
            </a:extLst>
          </p:cNvPr>
          <p:cNvGrpSpPr/>
          <p:nvPr/>
        </p:nvGrpSpPr>
        <p:grpSpPr>
          <a:xfrm>
            <a:off x="353364" y="1604684"/>
            <a:ext cx="5203178" cy="3799869"/>
            <a:chOff x="821537" y="1878600"/>
            <a:chExt cx="5252938" cy="3824150"/>
          </a:xfrm>
        </p:grpSpPr>
        <p:grpSp>
          <p:nvGrpSpPr>
            <p:cNvPr id="4" name="Graphic 3">
              <a:extLst>
                <a:ext uri="{FF2B5EF4-FFF2-40B4-BE49-F238E27FC236}">
                  <a16:creationId xmlns:a16="http://schemas.microsoft.com/office/drawing/2014/main" id="{ECC40286-710E-4A29-9FB3-0DDB8DF06BE2}"/>
                </a:ext>
              </a:extLst>
            </p:cNvPr>
            <p:cNvGrpSpPr/>
            <p:nvPr/>
          </p:nvGrpSpPr>
          <p:grpSpPr>
            <a:xfrm>
              <a:off x="821537" y="1878600"/>
              <a:ext cx="5252938" cy="2339438"/>
              <a:chOff x="3269769" y="2158819"/>
              <a:chExt cx="5869616" cy="2614080"/>
            </a:xfrm>
          </p:grpSpPr>
          <p:sp>
            <p:nvSpPr>
              <p:cNvPr id="8" name="Freeform: Shape 7">
                <a:extLst>
                  <a:ext uri="{FF2B5EF4-FFF2-40B4-BE49-F238E27FC236}">
                    <a16:creationId xmlns:a16="http://schemas.microsoft.com/office/drawing/2014/main" id="{611F88E2-B660-4550-AA2E-D098F5DD98D5}"/>
                  </a:ext>
                </a:extLst>
              </p:cNvPr>
              <p:cNvSpPr/>
              <p:nvPr/>
            </p:nvSpPr>
            <p:spPr>
              <a:xfrm>
                <a:off x="5128079" y="2158819"/>
                <a:ext cx="2288909" cy="2288909"/>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Freeform: Shape 8">
                <a:extLst>
                  <a:ext uri="{FF2B5EF4-FFF2-40B4-BE49-F238E27FC236}">
                    <a16:creationId xmlns:a16="http://schemas.microsoft.com/office/drawing/2014/main" id="{0A6F0483-3EAF-414F-9EFB-01661CAA2EF0}"/>
                  </a:ext>
                </a:extLst>
              </p:cNvPr>
              <p:cNvSpPr/>
              <p:nvPr/>
            </p:nvSpPr>
            <p:spPr>
              <a:xfrm>
                <a:off x="3269769" y="2569095"/>
                <a:ext cx="1648726" cy="1648726"/>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Freeform: Shape 9">
                <a:extLst>
                  <a:ext uri="{FF2B5EF4-FFF2-40B4-BE49-F238E27FC236}">
                    <a16:creationId xmlns:a16="http://schemas.microsoft.com/office/drawing/2014/main" id="{E8DFAE37-4759-4D7F-96A1-C1000F7D59D9}"/>
                  </a:ext>
                </a:extLst>
              </p:cNvPr>
              <p:cNvSpPr/>
              <p:nvPr/>
            </p:nvSpPr>
            <p:spPr>
              <a:xfrm>
                <a:off x="7490660" y="2572905"/>
                <a:ext cx="1648725" cy="1648726"/>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Freeform: Shape 10">
                <a:extLst>
                  <a:ext uri="{FF2B5EF4-FFF2-40B4-BE49-F238E27FC236}">
                    <a16:creationId xmlns:a16="http://schemas.microsoft.com/office/drawing/2014/main" id="{B372B3D2-1D6E-4282-9819-8D4C1C3E70A5}"/>
                  </a:ext>
                </a:extLst>
              </p:cNvPr>
              <p:cNvSpPr/>
              <p:nvPr/>
            </p:nvSpPr>
            <p:spPr>
              <a:xfrm>
                <a:off x="5425307" y="2456047"/>
                <a:ext cx="1694453" cy="1089835"/>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Freeform: Shape 11">
                <a:extLst>
                  <a:ext uri="{FF2B5EF4-FFF2-40B4-BE49-F238E27FC236}">
                    <a16:creationId xmlns:a16="http://schemas.microsoft.com/office/drawing/2014/main" id="{9FEC145E-CE2C-43B1-BB35-A6682FD7F146}"/>
                  </a:ext>
                </a:extLst>
              </p:cNvPr>
              <p:cNvSpPr/>
              <p:nvPr/>
            </p:nvSpPr>
            <p:spPr>
              <a:xfrm>
                <a:off x="6809830" y="2995884"/>
                <a:ext cx="309929" cy="549998"/>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Freeform: Shape 12">
                <a:extLst>
                  <a:ext uri="{FF2B5EF4-FFF2-40B4-BE49-F238E27FC236}">
                    <a16:creationId xmlns:a16="http://schemas.microsoft.com/office/drawing/2014/main" id="{08879094-AB11-4D4A-AFC3-43584060BC8E}"/>
                  </a:ext>
                </a:extLst>
              </p:cNvPr>
              <p:cNvSpPr/>
              <p:nvPr/>
            </p:nvSpPr>
            <p:spPr>
              <a:xfrm>
                <a:off x="3514918" y="281805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Freeform: Shape 13">
                <a:extLst>
                  <a:ext uri="{FF2B5EF4-FFF2-40B4-BE49-F238E27FC236}">
                    <a16:creationId xmlns:a16="http://schemas.microsoft.com/office/drawing/2014/main" id="{21C4E56C-B568-4373-80CE-2BCD0EBD48C9}"/>
                  </a:ext>
                </a:extLst>
              </p:cNvPr>
              <p:cNvSpPr/>
              <p:nvPr/>
            </p:nvSpPr>
            <p:spPr>
              <a:xfrm>
                <a:off x="7735810" y="281678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Freeform: Shape 14">
                <a:extLst>
                  <a:ext uri="{FF2B5EF4-FFF2-40B4-BE49-F238E27FC236}">
                    <a16:creationId xmlns:a16="http://schemas.microsoft.com/office/drawing/2014/main" id="{A64204D1-212E-4F3D-B9BC-8867E503E892}"/>
                  </a:ext>
                </a:extLst>
              </p:cNvPr>
              <p:cNvSpPr/>
              <p:nvPr/>
            </p:nvSpPr>
            <p:spPr>
              <a:xfrm>
                <a:off x="6079462" y="2842189"/>
                <a:ext cx="765933" cy="632562"/>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 name="Freeform: Shape 15">
                <a:extLst>
                  <a:ext uri="{FF2B5EF4-FFF2-40B4-BE49-F238E27FC236}">
                    <a16:creationId xmlns:a16="http://schemas.microsoft.com/office/drawing/2014/main" id="{56448F43-0FC5-446C-8660-D984EF7554E8}"/>
                  </a:ext>
                </a:extLst>
              </p:cNvPr>
              <p:cNvSpPr/>
              <p:nvPr/>
            </p:nvSpPr>
            <p:spPr>
              <a:xfrm>
                <a:off x="6186160" y="3200387"/>
                <a:ext cx="170207" cy="17020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7" name="Graphic 3">
                <a:extLst>
                  <a:ext uri="{FF2B5EF4-FFF2-40B4-BE49-F238E27FC236}">
                    <a16:creationId xmlns:a16="http://schemas.microsoft.com/office/drawing/2014/main" id="{B7640547-781F-4A03-8719-7EF6EF5F56B8}"/>
                  </a:ext>
                </a:extLst>
              </p:cNvPr>
              <p:cNvGrpSpPr/>
              <p:nvPr/>
            </p:nvGrpSpPr>
            <p:grpSpPr>
              <a:xfrm>
                <a:off x="3466650" y="4569668"/>
                <a:ext cx="5216732" cy="203231"/>
                <a:chOff x="3466650" y="4569668"/>
                <a:chExt cx="5216732" cy="203231"/>
              </a:xfrm>
              <a:solidFill>
                <a:srgbClr val="605D5A"/>
              </a:solidFill>
            </p:grpSpPr>
            <p:grpSp>
              <p:nvGrpSpPr>
                <p:cNvPr id="78" name="Graphic 3">
                  <a:extLst>
                    <a:ext uri="{FF2B5EF4-FFF2-40B4-BE49-F238E27FC236}">
                      <a16:creationId xmlns:a16="http://schemas.microsoft.com/office/drawing/2014/main" id="{35DEB55A-8C57-449D-8A7F-36F6889D0B81}"/>
                    </a:ext>
                  </a:extLst>
                </p:cNvPr>
                <p:cNvGrpSpPr/>
                <p:nvPr/>
              </p:nvGrpSpPr>
              <p:grpSpPr>
                <a:xfrm>
                  <a:off x="3466650" y="4570938"/>
                  <a:ext cx="1093646" cy="191801"/>
                  <a:chOff x="3466650" y="4570938"/>
                  <a:chExt cx="1093646" cy="191801"/>
                </a:xfrm>
                <a:solidFill>
                  <a:srgbClr val="605D5A"/>
                </a:solidFill>
              </p:grpSpPr>
              <p:sp>
                <p:nvSpPr>
                  <p:cNvPr id="92" name="Freeform: Shape 91">
                    <a:extLst>
                      <a:ext uri="{FF2B5EF4-FFF2-40B4-BE49-F238E27FC236}">
                        <a16:creationId xmlns:a16="http://schemas.microsoft.com/office/drawing/2014/main" id="{C0ECBD69-E0D9-40F0-95BE-A06A520CB18B}"/>
                      </a:ext>
                    </a:extLst>
                  </p:cNvPr>
                  <p:cNvSpPr/>
                  <p:nvPr/>
                </p:nvSpPr>
                <p:spPr>
                  <a:xfrm>
                    <a:off x="3466650" y="4579829"/>
                    <a:ext cx="52078" cy="182909"/>
                  </a:xfrm>
                  <a:custGeom>
                    <a:avLst/>
                    <a:gdLst>
                      <a:gd name="connsiteX0" fmla="*/ 15242 w 52078"/>
                      <a:gd name="connsiteY0" fmla="*/ 182909 h 182909"/>
                      <a:gd name="connsiteX1" fmla="*/ 0 w 52078"/>
                      <a:gd name="connsiteY1" fmla="*/ 180369 h 182909"/>
                      <a:gd name="connsiteX2" fmla="*/ 0 w 52078"/>
                      <a:gd name="connsiteY2" fmla="*/ 166397 h 182909"/>
                      <a:gd name="connsiteX3" fmla="*/ 15242 w 52078"/>
                      <a:gd name="connsiteY3" fmla="*/ 168937 h 182909"/>
                      <a:gd name="connsiteX4" fmla="*/ 30485 w 52078"/>
                      <a:gd name="connsiteY4" fmla="*/ 162586 h 182909"/>
                      <a:gd name="connsiteX5" fmla="*/ 35566 w 52078"/>
                      <a:gd name="connsiteY5" fmla="*/ 144803 h 182909"/>
                      <a:gd name="connsiteX6" fmla="*/ 35566 w 52078"/>
                      <a:gd name="connsiteY6" fmla="*/ 0 h 182909"/>
                      <a:gd name="connsiteX7" fmla="*/ 52078 w 52078"/>
                      <a:gd name="connsiteY7" fmla="*/ 0 h 182909"/>
                      <a:gd name="connsiteX8" fmla="*/ 52078 w 52078"/>
                      <a:gd name="connsiteY8" fmla="*/ 143533 h 182909"/>
                      <a:gd name="connsiteX9" fmla="*/ 43187 w 52078"/>
                      <a:gd name="connsiteY9" fmla="*/ 172748 h 182909"/>
                      <a:gd name="connsiteX10" fmla="*/ 15242 w 52078"/>
                      <a:gd name="connsiteY10" fmla="*/ 182909 h 1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78" h="182909">
                        <a:moveTo>
                          <a:pt x="15242" y="182909"/>
                        </a:moveTo>
                        <a:cubicBezTo>
                          <a:pt x="8891" y="182909"/>
                          <a:pt x="3811" y="181639"/>
                          <a:pt x="0" y="180369"/>
                        </a:cubicBezTo>
                        <a:lnTo>
                          <a:pt x="0" y="166397"/>
                        </a:lnTo>
                        <a:cubicBezTo>
                          <a:pt x="5081" y="167667"/>
                          <a:pt x="10162" y="168937"/>
                          <a:pt x="15242" y="168937"/>
                        </a:cubicBezTo>
                        <a:cubicBezTo>
                          <a:pt x="21593" y="168937"/>
                          <a:pt x="26674" y="166397"/>
                          <a:pt x="30485" y="162586"/>
                        </a:cubicBezTo>
                        <a:cubicBezTo>
                          <a:pt x="34295" y="158776"/>
                          <a:pt x="35566" y="152425"/>
                          <a:pt x="35566" y="144803"/>
                        </a:cubicBezTo>
                        <a:lnTo>
                          <a:pt x="35566" y="0"/>
                        </a:lnTo>
                        <a:lnTo>
                          <a:pt x="52078" y="0"/>
                        </a:lnTo>
                        <a:lnTo>
                          <a:pt x="52078" y="143533"/>
                        </a:lnTo>
                        <a:cubicBezTo>
                          <a:pt x="52078" y="156235"/>
                          <a:pt x="49538" y="166397"/>
                          <a:pt x="43187" y="172748"/>
                        </a:cubicBezTo>
                        <a:cubicBezTo>
                          <a:pt x="36836" y="179099"/>
                          <a:pt x="26674" y="182909"/>
                          <a:pt x="15242" y="18290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Shape 92">
                    <a:extLst>
                      <a:ext uri="{FF2B5EF4-FFF2-40B4-BE49-F238E27FC236}">
                        <a16:creationId xmlns:a16="http://schemas.microsoft.com/office/drawing/2014/main" id="{1AB27C76-45A9-4923-A629-5C271F4D16AF}"/>
                      </a:ext>
                    </a:extLst>
                  </p:cNvPr>
                  <p:cNvSpPr/>
                  <p:nvPr/>
                </p:nvSpPr>
                <p:spPr>
                  <a:xfrm>
                    <a:off x="3545403" y="4615395"/>
                    <a:ext cx="87644" cy="111778"/>
                  </a:xfrm>
                  <a:custGeom>
                    <a:avLst/>
                    <a:gdLst>
                      <a:gd name="connsiteX0" fmla="*/ 76212 w 87644"/>
                      <a:gd name="connsiteY0" fmla="*/ 109238 h 111778"/>
                      <a:gd name="connsiteX1" fmla="*/ 72402 w 87644"/>
                      <a:gd name="connsiteY1" fmla="*/ 93995 h 111778"/>
                      <a:gd name="connsiteX2" fmla="*/ 71132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2 w 87644"/>
                      <a:gd name="connsiteY8" fmla="*/ 44457 h 111778"/>
                      <a:gd name="connsiteX9" fmla="*/ 71132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2"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2" y="44457"/>
                        </a:lnTo>
                        <a:lnTo>
                          <a:pt x="71132" y="38106"/>
                        </a:lnTo>
                        <a:cubicBezTo>
                          <a:pt x="71132"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Shape 93">
                    <a:extLst>
                      <a:ext uri="{FF2B5EF4-FFF2-40B4-BE49-F238E27FC236}">
                        <a16:creationId xmlns:a16="http://schemas.microsoft.com/office/drawing/2014/main" id="{DE887DCC-6647-46E3-8A41-8EA8845061CE}"/>
                      </a:ext>
                    </a:extLst>
                  </p:cNvPr>
                  <p:cNvSpPr/>
                  <p:nvPr/>
                </p:nvSpPr>
                <p:spPr>
                  <a:xfrm>
                    <a:off x="3650830"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5" name="Freeform: Shape 94">
                    <a:extLst>
                      <a:ext uri="{FF2B5EF4-FFF2-40B4-BE49-F238E27FC236}">
                        <a16:creationId xmlns:a16="http://schemas.microsoft.com/office/drawing/2014/main" id="{F2E39840-CC3C-4B97-BEBE-F55105855681}"/>
                      </a:ext>
                    </a:extLst>
                  </p:cNvPr>
                  <p:cNvSpPr/>
                  <p:nvPr/>
                </p:nvSpPr>
                <p:spPr>
                  <a:xfrm>
                    <a:off x="3760068" y="4615395"/>
                    <a:ext cx="87644" cy="111778"/>
                  </a:xfrm>
                  <a:custGeom>
                    <a:avLst/>
                    <a:gdLst>
                      <a:gd name="connsiteX0" fmla="*/ 76212 w 87644"/>
                      <a:gd name="connsiteY0" fmla="*/ 109238 h 111778"/>
                      <a:gd name="connsiteX1" fmla="*/ 72402 w 87644"/>
                      <a:gd name="connsiteY1" fmla="*/ 93995 h 111778"/>
                      <a:gd name="connsiteX2" fmla="*/ 71131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1 w 87644"/>
                      <a:gd name="connsiteY8" fmla="*/ 44457 h 111778"/>
                      <a:gd name="connsiteX9" fmla="*/ 71131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1"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1" y="44457"/>
                        </a:lnTo>
                        <a:lnTo>
                          <a:pt x="71131" y="38106"/>
                        </a:lnTo>
                        <a:cubicBezTo>
                          <a:pt x="71131"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6" name="Freeform: Shape 95">
                    <a:extLst>
                      <a:ext uri="{FF2B5EF4-FFF2-40B4-BE49-F238E27FC236}">
                        <a16:creationId xmlns:a16="http://schemas.microsoft.com/office/drawing/2014/main" id="{12684C78-031C-4509-909F-E35D9D7AD5EC}"/>
                      </a:ext>
                    </a:extLst>
                  </p:cNvPr>
                  <p:cNvSpPr/>
                  <p:nvPr/>
                </p:nvSpPr>
                <p:spPr>
                  <a:xfrm>
                    <a:off x="3927735" y="4577289"/>
                    <a:ext cx="91454" cy="148614"/>
                  </a:xfrm>
                  <a:custGeom>
                    <a:avLst/>
                    <a:gdLst>
                      <a:gd name="connsiteX0" fmla="*/ 91455 w 91454"/>
                      <a:gd name="connsiteY0" fmla="*/ 107967 h 148614"/>
                      <a:gd name="connsiteX1" fmla="*/ 77482 w 91454"/>
                      <a:gd name="connsiteY1" fmla="*/ 138452 h 148614"/>
                      <a:gd name="connsiteX2" fmla="*/ 39376 w 91454"/>
                      <a:gd name="connsiteY2" fmla="*/ 148614 h 148614"/>
                      <a:gd name="connsiteX3" fmla="*/ 0 w 91454"/>
                      <a:gd name="connsiteY3" fmla="*/ 142263 h 148614"/>
                      <a:gd name="connsiteX4" fmla="*/ 0 w 91454"/>
                      <a:gd name="connsiteY4" fmla="*/ 125750 h 148614"/>
                      <a:gd name="connsiteX5" fmla="*/ 19053 w 91454"/>
                      <a:gd name="connsiteY5" fmla="*/ 132101 h 148614"/>
                      <a:gd name="connsiteX6" fmla="*/ 39376 w 91454"/>
                      <a:gd name="connsiteY6" fmla="*/ 134642 h 148614"/>
                      <a:gd name="connsiteX7" fmla="*/ 64780 w 91454"/>
                      <a:gd name="connsiteY7" fmla="*/ 128291 h 148614"/>
                      <a:gd name="connsiteX8" fmla="*/ 73672 w 91454"/>
                      <a:gd name="connsiteY8" fmla="*/ 110508 h 148614"/>
                      <a:gd name="connsiteX9" fmla="*/ 71131 w 91454"/>
                      <a:gd name="connsiteY9" fmla="*/ 97806 h 148614"/>
                      <a:gd name="connsiteX10" fmla="*/ 60970 w 91454"/>
                      <a:gd name="connsiteY10" fmla="*/ 88914 h 148614"/>
                      <a:gd name="connsiteX11" fmla="*/ 39376 w 91454"/>
                      <a:gd name="connsiteY11" fmla="*/ 80023 h 148614"/>
                      <a:gd name="connsiteX12" fmla="*/ 10162 w 91454"/>
                      <a:gd name="connsiteY12" fmla="*/ 62240 h 148614"/>
                      <a:gd name="connsiteX13" fmla="*/ 1270 w 91454"/>
                      <a:gd name="connsiteY13" fmla="*/ 36836 h 148614"/>
                      <a:gd name="connsiteX14" fmla="*/ 13972 w 91454"/>
                      <a:gd name="connsiteY14" fmla="*/ 10162 h 148614"/>
                      <a:gd name="connsiteX15" fmla="*/ 46998 w 91454"/>
                      <a:gd name="connsiteY15" fmla="*/ 0 h 148614"/>
                      <a:gd name="connsiteX16" fmla="*/ 86374 w 91454"/>
                      <a:gd name="connsiteY16" fmla="*/ 7621 h 148614"/>
                      <a:gd name="connsiteX17" fmla="*/ 81293 w 91454"/>
                      <a:gd name="connsiteY17" fmla="*/ 22864 h 148614"/>
                      <a:gd name="connsiteX18" fmla="*/ 46998 w 91454"/>
                      <a:gd name="connsiteY18" fmla="*/ 15243 h 148614"/>
                      <a:gd name="connsiteX19" fmla="*/ 26674 w 91454"/>
                      <a:gd name="connsiteY19" fmla="*/ 21594 h 148614"/>
                      <a:gd name="connsiteX20" fmla="*/ 19053 w 91454"/>
                      <a:gd name="connsiteY20" fmla="*/ 38106 h 148614"/>
                      <a:gd name="connsiteX21" fmla="*/ 21593 w 91454"/>
                      <a:gd name="connsiteY21" fmla="*/ 50808 h 148614"/>
                      <a:gd name="connsiteX22" fmla="*/ 30485 w 91454"/>
                      <a:gd name="connsiteY22" fmla="*/ 59700 h 148614"/>
                      <a:gd name="connsiteX23" fmla="*/ 50808 w 91454"/>
                      <a:gd name="connsiteY23" fmla="*/ 68591 h 148614"/>
                      <a:gd name="connsiteX24" fmla="*/ 82563 w 91454"/>
                      <a:gd name="connsiteY24" fmla="*/ 86374 h 148614"/>
                      <a:gd name="connsiteX25" fmla="*/ 91455 w 91454"/>
                      <a:gd name="connsiteY25" fmla="*/ 107967 h 1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54" h="148614">
                        <a:moveTo>
                          <a:pt x="91455" y="107967"/>
                        </a:moveTo>
                        <a:cubicBezTo>
                          <a:pt x="91455" y="120669"/>
                          <a:pt x="86374" y="130831"/>
                          <a:pt x="77482" y="138452"/>
                        </a:cubicBezTo>
                        <a:cubicBezTo>
                          <a:pt x="68591" y="146074"/>
                          <a:pt x="55889" y="148614"/>
                          <a:pt x="39376" y="148614"/>
                        </a:cubicBezTo>
                        <a:cubicBezTo>
                          <a:pt x="21593" y="148614"/>
                          <a:pt x="8891" y="146074"/>
                          <a:pt x="0" y="142263"/>
                        </a:cubicBezTo>
                        <a:lnTo>
                          <a:pt x="0" y="125750"/>
                        </a:lnTo>
                        <a:cubicBezTo>
                          <a:pt x="6351" y="128291"/>
                          <a:pt x="12702" y="130831"/>
                          <a:pt x="19053" y="132101"/>
                        </a:cubicBezTo>
                        <a:cubicBezTo>
                          <a:pt x="26674" y="133372"/>
                          <a:pt x="33025" y="134642"/>
                          <a:pt x="39376" y="134642"/>
                        </a:cubicBezTo>
                        <a:cubicBezTo>
                          <a:pt x="50808" y="134642"/>
                          <a:pt x="59700" y="132101"/>
                          <a:pt x="64780" y="128291"/>
                        </a:cubicBezTo>
                        <a:cubicBezTo>
                          <a:pt x="69861" y="124480"/>
                          <a:pt x="73672" y="118129"/>
                          <a:pt x="73672" y="110508"/>
                        </a:cubicBezTo>
                        <a:cubicBezTo>
                          <a:pt x="73672" y="105427"/>
                          <a:pt x="72402" y="101616"/>
                          <a:pt x="71131" y="97806"/>
                        </a:cubicBezTo>
                        <a:cubicBezTo>
                          <a:pt x="68591" y="93995"/>
                          <a:pt x="66051" y="91455"/>
                          <a:pt x="60970" y="88914"/>
                        </a:cubicBezTo>
                        <a:cubicBezTo>
                          <a:pt x="55889" y="86374"/>
                          <a:pt x="49538" y="82563"/>
                          <a:pt x="39376" y="80023"/>
                        </a:cubicBezTo>
                        <a:cubicBezTo>
                          <a:pt x="25404" y="74942"/>
                          <a:pt x="16513" y="69861"/>
                          <a:pt x="10162" y="62240"/>
                        </a:cubicBezTo>
                        <a:cubicBezTo>
                          <a:pt x="3811" y="55889"/>
                          <a:pt x="1270" y="46998"/>
                          <a:pt x="1270" y="36836"/>
                        </a:cubicBezTo>
                        <a:cubicBezTo>
                          <a:pt x="1270" y="25404"/>
                          <a:pt x="5081" y="16513"/>
                          <a:pt x="13972" y="10162"/>
                        </a:cubicBezTo>
                        <a:cubicBezTo>
                          <a:pt x="22864" y="3811"/>
                          <a:pt x="33025" y="0"/>
                          <a:pt x="46998" y="0"/>
                        </a:cubicBezTo>
                        <a:cubicBezTo>
                          <a:pt x="60970" y="0"/>
                          <a:pt x="74942" y="2541"/>
                          <a:pt x="86374" y="7621"/>
                        </a:cubicBezTo>
                        <a:lnTo>
                          <a:pt x="81293" y="22864"/>
                        </a:lnTo>
                        <a:cubicBezTo>
                          <a:pt x="69861" y="17783"/>
                          <a:pt x="57159" y="15243"/>
                          <a:pt x="46998" y="15243"/>
                        </a:cubicBezTo>
                        <a:cubicBezTo>
                          <a:pt x="38106" y="15243"/>
                          <a:pt x="30485" y="17783"/>
                          <a:pt x="26674" y="21594"/>
                        </a:cubicBezTo>
                        <a:cubicBezTo>
                          <a:pt x="22864" y="25404"/>
                          <a:pt x="19053" y="30485"/>
                          <a:pt x="19053" y="38106"/>
                        </a:cubicBezTo>
                        <a:cubicBezTo>
                          <a:pt x="19053" y="43187"/>
                          <a:pt x="20323" y="46998"/>
                          <a:pt x="21593" y="50808"/>
                        </a:cubicBezTo>
                        <a:cubicBezTo>
                          <a:pt x="22864" y="54619"/>
                          <a:pt x="26674" y="57159"/>
                          <a:pt x="30485" y="59700"/>
                        </a:cubicBezTo>
                        <a:cubicBezTo>
                          <a:pt x="34295" y="62240"/>
                          <a:pt x="41917" y="64781"/>
                          <a:pt x="50808" y="68591"/>
                        </a:cubicBezTo>
                        <a:cubicBezTo>
                          <a:pt x="66051" y="73672"/>
                          <a:pt x="76212" y="80023"/>
                          <a:pt x="82563" y="86374"/>
                        </a:cubicBezTo>
                        <a:cubicBezTo>
                          <a:pt x="88914" y="90185"/>
                          <a:pt x="91455" y="99076"/>
                          <a:pt x="91455" y="107967"/>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7" name="Freeform: Shape 96">
                    <a:extLst>
                      <a:ext uri="{FF2B5EF4-FFF2-40B4-BE49-F238E27FC236}">
                        <a16:creationId xmlns:a16="http://schemas.microsoft.com/office/drawing/2014/main" id="{53A88BDD-27CD-4B0C-BB1A-FEC269183830}"/>
                      </a:ext>
                    </a:extLst>
                  </p:cNvPr>
                  <p:cNvSpPr/>
                  <p:nvPr/>
                </p:nvSpPr>
                <p:spPr>
                  <a:xfrm>
                    <a:off x="4040783"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6998 w 90184"/>
                      <a:gd name="connsiteY15" fmla="*/ 15242 h 113048"/>
                      <a:gd name="connsiteX16" fmla="*/ 26674 w 90184"/>
                      <a:gd name="connsiteY16" fmla="*/ 24134 h 113048"/>
                      <a:gd name="connsiteX17" fmla="*/ 17783 w 90184"/>
                      <a:gd name="connsiteY17" fmla="*/ 48268 h 113048"/>
                      <a:gd name="connsiteX18" fmla="*/ 74942 w 90184"/>
                      <a:gd name="connsiteY18" fmla="*/ 48268 h 113048"/>
                      <a:gd name="connsiteX19" fmla="*/ 68591 w 90184"/>
                      <a:gd name="connsiteY19" fmla="*/ 24134 h 113048"/>
                      <a:gd name="connsiteX20" fmla="*/ 4699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6998" y="15242"/>
                        </a:moveTo>
                        <a:cubicBezTo>
                          <a:pt x="38106" y="15242"/>
                          <a:pt x="31755" y="17783"/>
                          <a:pt x="26674" y="24134"/>
                        </a:cubicBezTo>
                        <a:cubicBezTo>
                          <a:pt x="21593" y="29215"/>
                          <a:pt x="19053" y="38106"/>
                          <a:pt x="17783" y="48268"/>
                        </a:cubicBezTo>
                        <a:lnTo>
                          <a:pt x="74942" y="48268"/>
                        </a:lnTo>
                        <a:cubicBezTo>
                          <a:pt x="74942" y="38106"/>
                          <a:pt x="72402" y="30485"/>
                          <a:pt x="68591" y="24134"/>
                        </a:cubicBezTo>
                        <a:cubicBezTo>
                          <a:pt x="62240" y="17783"/>
                          <a:pt x="55889" y="15242"/>
                          <a:pt x="4699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8" name="Freeform: Shape 97">
                    <a:extLst>
                      <a:ext uri="{FF2B5EF4-FFF2-40B4-BE49-F238E27FC236}">
                        <a16:creationId xmlns:a16="http://schemas.microsoft.com/office/drawing/2014/main" id="{A45838E9-085B-42B9-A688-FC8E7EFE805A}"/>
                      </a:ext>
                    </a:extLst>
                  </p:cNvPr>
                  <p:cNvSpPr/>
                  <p:nvPr/>
                </p:nvSpPr>
                <p:spPr>
                  <a:xfrm>
                    <a:off x="4160183" y="4614125"/>
                    <a:ext cx="62239" cy="110507"/>
                  </a:xfrm>
                  <a:custGeom>
                    <a:avLst/>
                    <a:gdLst>
                      <a:gd name="connsiteX0" fmla="*/ 49538 w 62239"/>
                      <a:gd name="connsiteY0" fmla="*/ 0 h 110507"/>
                      <a:gd name="connsiteX1" fmla="*/ 62240 w 62239"/>
                      <a:gd name="connsiteY1" fmla="*/ 1270 h 110507"/>
                      <a:gd name="connsiteX2" fmla="*/ 59700 w 62239"/>
                      <a:gd name="connsiteY2" fmla="*/ 16513 h 110507"/>
                      <a:gd name="connsiteX3" fmla="*/ 48268 w 62239"/>
                      <a:gd name="connsiteY3" fmla="*/ 15242 h 110507"/>
                      <a:gd name="connsiteX4" fmla="*/ 25404 w 62239"/>
                      <a:gd name="connsiteY4" fmla="*/ 25404 h 110507"/>
                      <a:gd name="connsiteX5" fmla="*/ 16513 w 62239"/>
                      <a:gd name="connsiteY5" fmla="*/ 52078 h 110507"/>
                      <a:gd name="connsiteX6" fmla="*/ 16513 w 62239"/>
                      <a:gd name="connsiteY6" fmla="*/ 110508 h 110507"/>
                      <a:gd name="connsiteX7" fmla="*/ 0 w 62239"/>
                      <a:gd name="connsiteY7" fmla="*/ 110508 h 110507"/>
                      <a:gd name="connsiteX8" fmla="*/ 0 w 62239"/>
                      <a:gd name="connsiteY8" fmla="*/ 1270 h 110507"/>
                      <a:gd name="connsiteX9" fmla="*/ 13972 w 62239"/>
                      <a:gd name="connsiteY9" fmla="*/ 1270 h 110507"/>
                      <a:gd name="connsiteX10" fmla="*/ 15242 w 62239"/>
                      <a:gd name="connsiteY10" fmla="*/ 21593 h 110507"/>
                      <a:gd name="connsiteX11" fmla="*/ 16513 w 62239"/>
                      <a:gd name="connsiteY11" fmla="*/ 21593 h 110507"/>
                      <a:gd name="connsiteX12" fmla="*/ 30485 w 62239"/>
                      <a:gd name="connsiteY12" fmla="*/ 5081 h 110507"/>
                      <a:gd name="connsiteX13" fmla="*/ 49538 w 62239"/>
                      <a:gd name="connsiteY13" fmla="*/ 0 h 1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39" h="110507">
                        <a:moveTo>
                          <a:pt x="49538" y="0"/>
                        </a:moveTo>
                        <a:cubicBezTo>
                          <a:pt x="54619" y="0"/>
                          <a:pt x="58429" y="0"/>
                          <a:pt x="62240" y="1270"/>
                        </a:cubicBezTo>
                        <a:lnTo>
                          <a:pt x="59700" y="16513"/>
                        </a:lnTo>
                        <a:cubicBezTo>
                          <a:pt x="54619" y="15242"/>
                          <a:pt x="50808" y="15242"/>
                          <a:pt x="48268" y="15242"/>
                        </a:cubicBezTo>
                        <a:cubicBezTo>
                          <a:pt x="39376" y="15242"/>
                          <a:pt x="31755" y="19053"/>
                          <a:pt x="25404" y="25404"/>
                        </a:cubicBezTo>
                        <a:cubicBezTo>
                          <a:pt x="19053" y="33025"/>
                          <a:pt x="16513" y="41917"/>
                          <a:pt x="16513" y="52078"/>
                        </a:cubicBezTo>
                        <a:lnTo>
                          <a:pt x="16513" y="110508"/>
                        </a:lnTo>
                        <a:lnTo>
                          <a:pt x="0" y="110508"/>
                        </a:lnTo>
                        <a:lnTo>
                          <a:pt x="0" y="1270"/>
                        </a:lnTo>
                        <a:lnTo>
                          <a:pt x="13972" y="1270"/>
                        </a:lnTo>
                        <a:lnTo>
                          <a:pt x="15242" y="21593"/>
                        </a:lnTo>
                        <a:lnTo>
                          <a:pt x="16513" y="21593"/>
                        </a:lnTo>
                        <a:cubicBezTo>
                          <a:pt x="20323" y="13972"/>
                          <a:pt x="25404" y="8891"/>
                          <a:pt x="30485" y="5081"/>
                        </a:cubicBezTo>
                        <a:cubicBezTo>
                          <a:pt x="36836" y="1270"/>
                          <a:pt x="43187" y="0"/>
                          <a:pt x="49538" y="0"/>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9" name="Freeform: Shape 98">
                    <a:extLst>
                      <a:ext uri="{FF2B5EF4-FFF2-40B4-BE49-F238E27FC236}">
                        <a16:creationId xmlns:a16="http://schemas.microsoft.com/office/drawing/2014/main" id="{4CFB6DEF-DA3D-4FBE-A973-D4FFFD65461E}"/>
                      </a:ext>
                    </a:extLst>
                  </p:cNvPr>
                  <p:cNvSpPr/>
                  <p:nvPr/>
                </p:nvSpPr>
                <p:spPr>
                  <a:xfrm>
                    <a:off x="4226233"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0" name="Freeform: Shape 99">
                    <a:extLst>
                      <a:ext uri="{FF2B5EF4-FFF2-40B4-BE49-F238E27FC236}">
                        <a16:creationId xmlns:a16="http://schemas.microsoft.com/office/drawing/2014/main" id="{CF3BA649-6FDE-47B7-AECF-DB3FC8670446}"/>
                      </a:ext>
                    </a:extLst>
                  </p:cNvPr>
                  <p:cNvSpPr/>
                  <p:nvPr/>
                </p:nvSpPr>
                <p:spPr>
                  <a:xfrm>
                    <a:off x="4345632" y="4570938"/>
                    <a:ext cx="16512" cy="153694"/>
                  </a:xfrm>
                  <a:custGeom>
                    <a:avLst/>
                    <a:gdLst>
                      <a:gd name="connsiteX0" fmla="*/ 16513 w 16512"/>
                      <a:gd name="connsiteY0" fmla="*/ 153695 h 153694"/>
                      <a:gd name="connsiteX1" fmla="*/ 0 w 16512"/>
                      <a:gd name="connsiteY1" fmla="*/ 153695 h 153694"/>
                      <a:gd name="connsiteX2" fmla="*/ 0 w 16512"/>
                      <a:gd name="connsiteY2" fmla="*/ 0 h 153694"/>
                      <a:gd name="connsiteX3" fmla="*/ 16513 w 16512"/>
                      <a:gd name="connsiteY3" fmla="*/ 0 h 153694"/>
                      <a:gd name="connsiteX4" fmla="*/ 16513 w 16512"/>
                      <a:gd name="connsiteY4" fmla="*/ 153695 h 15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53694">
                        <a:moveTo>
                          <a:pt x="16513" y="153695"/>
                        </a:moveTo>
                        <a:lnTo>
                          <a:pt x="0" y="153695"/>
                        </a:lnTo>
                        <a:lnTo>
                          <a:pt x="0" y="0"/>
                        </a:lnTo>
                        <a:lnTo>
                          <a:pt x="16513" y="0"/>
                        </a:lnTo>
                        <a:lnTo>
                          <a:pt x="16513" y="153695"/>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1" name="Freeform: Shape 100">
                    <a:extLst>
                      <a:ext uri="{FF2B5EF4-FFF2-40B4-BE49-F238E27FC236}">
                        <a16:creationId xmlns:a16="http://schemas.microsoft.com/office/drawing/2014/main" id="{70A75C62-402D-406A-A548-D2BD5C1573D6}"/>
                      </a:ext>
                    </a:extLst>
                  </p:cNvPr>
                  <p:cNvSpPr/>
                  <p:nvPr/>
                </p:nvSpPr>
                <p:spPr>
                  <a:xfrm>
                    <a:off x="4390090"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4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4"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A7477532-61E8-4256-858D-9E72DF75BEAD}"/>
                      </a:ext>
                    </a:extLst>
                  </p:cNvPr>
                  <p:cNvSpPr/>
                  <p:nvPr/>
                </p:nvSpPr>
                <p:spPr>
                  <a:xfrm>
                    <a:off x="4496787" y="4592531"/>
                    <a:ext cx="63510" cy="134641"/>
                  </a:xfrm>
                  <a:custGeom>
                    <a:avLst/>
                    <a:gdLst>
                      <a:gd name="connsiteX0" fmla="*/ 48268 w 63510"/>
                      <a:gd name="connsiteY0" fmla="*/ 120669 h 134641"/>
                      <a:gd name="connsiteX1" fmla="*/ 57159 w 63510"/>
                      <a:gd name="connsiteY1" fmla="*/ 119399 h 134641"/>
                      <a:gd name="connsiteX2" fmla="*/ 63510 w 63510"/>
                      <a:gd name="connsiteY2" fmla="*/ 118129 h 134641"/>
                      <a:gd name="connsiteX3" fmla="*/ 63510 w 63510"/>
                      <a:gd name="connsiteY3" fmla="*/ 130831 h 134641"/>
                      <a:gd name="connsiteX4" fmla="*/ 55889 w 63510"/>
                      <a:gd name="connsiteY4" fmla="*/ 133372 h 134641"/>
                      <a:gd name="connsiteX5" fmla="*/ 46998 w 63510"/>
                      <a:gd name="connsiteY5" fmla="*/ 134642 h 134641"/>
                      <a:gd name="connsiteX6" fmla="*/ 15242 w 63510"/>
                      <a:gd name="connsiteY6" fmla="*/ 101616 h 134641"/>
                      <a:gd name="connsiteX7" fmla="*/ 15242 w 63510"/>
                      <a:gd name="connsiteY7" fmla="*/ 36836 h 134641"/>
                      <a:gd name="connsiteX8" fmla="*/ 0 w 63510"/>
                      <a:gd name="connsiteY8" fmla="*/ 36836 h 134641"/>
                      <a:gd name="connsiteX9" fmla="*/ 0 w 63510"/>
                      <a:gd name="connsiteY9" fmla="*/ 29215 h 134641"/>
                      <a:gd name="connsiteX10" fmla="*/ 15242 w 63510"/>
                      <a:gd name="connsiteY10" fmla="*/ 22864 h 134641"/>
                      <a:gd name="connsiteX11" fmla="*/ 21593 w 63510"/>
                      <a:gd name="connsiteY11" fmla="*/ 0 h 134641"/>
                      <a:gd name="connsiteX12" fmla="*/ 30485 w 63510"/>
                      <a:gd name="connsiteY12" fmla="*/ 0 h 134641"/>
                      <a:gd name="connsiteX13" fmla="*/ 30485 w 63510"/>
                      <a:gd name="connsiteY13" fmla="*/ 25404 h 134641"/>
                      <a:gd name="connsiteX14" fmla="*/ 62240 w 63510"/>
                      <a:gd name="connsiteY14" fmla="*/ 25404 h 134641"/>
                      <a:gd name="connsiteX15" fmla="*/ 62240 w 63510"/>
                      <a:gd name="connsiteY15" fmla="*/ 38106 h 134641"/>
                      <a:gd name="connsiteX16" fmla="*/ 30485 w 63510"/>
                      <a:gd name="connsiteY16" fmla="*/ 38106 h 134641"/>
                      <a:gd name="connsiteX17" fmla="*/ 30485 w 63510"/>
                      <a:gd name="connsiteY17" fmla="*/ 101616 h 134641"/>
                      <a:gd name="connsiteX18" fmla="*/ 35566 w 63510"/>
                      <a:gd name="connsiteY18" fmla="*/ 116859 h 134641"/>
                      <a:gd name="connsiteX19" fmla="*/ 48268 w 63510"/>
                      <a:gd name="connsiteY19" fmla="*/ 120669 h 1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0" h="134641">
                        <a:moveTo>
                          <a:pt x="48268" y="120669"/>
                        </a:moveTo>
                        <a:cubicBezTo>
                          <a:pt x="50808" y="120669"/>
                          <a:pt x="54619" y="120669"/>
                          <a:pt x="57159" y="119399"/>
                        </a:cubicBezTo>
                        <a:cubicBezTo>
                          <a:pt x="59700" y="119399"/>
                          <a:pt x="62240" y="118129"/>
                          <a:pt x="63510" y="118129"/>
                        </a:cubicBezTo>
                        <a:lnTo>
                          <a:pt x="63510" y="130831"/>
                        </a:lnTo>
                        <a:cubicBezTo>
                          <a:pt x="62240" y="132101"/>
                          <a:pt x="59700" y="132101"/>
                          <a:pt x="55889" y="133372"/>
                        </a:cubicBezTo>
                        <a:cubicBezTo>
                          <a:pt x="52078" y="133372"/>
                          <a:pt x="49538" y="134642"/>
                          <a:pt x="46998" y="134642"/>
                        </a:cubicBezTo>
                        <a:cubicBezTo>
                          <a:pt x="25404" y="134642"/>
                          <a:pt x="15242" y="123210"/>
                          <a:pt x="15242" y="101616"/>
                        </a:cubicBezTo>
                        <a:lnTo>
                          <a:pt x="15242" y="36836"/>
                        </a:lnTo>
                        <a:lnTo>
                          <a:pt x="0" y="36836"/>
                        </a:lnTo>
                        <a:lnTo>
                          <a:pt x="0" y="29215"/>
                        </a:lnTo>
                        <a:lnTo>
                          <a:pt x="15242" y="22864"/>
                        </a:lnTo>
                        <a:lnTo>
                          <a:pt x="21593" y="0"/>
                        </a:lnTo>
                        <a:lnTo>
                          <a:pt x="30485" y="0"/>
                        </a:lnTo>
                        <a:lnTo>
                          <a:pt x="30485" y="25404"/>
                        </a:lnTo>
                        <a:lnTo>
                          <a:pt x="62240" y="25404"/>
                        </a:lnTo>
                        <a:lnTo>
                          <a:pt x="62240" y="38106"/>
                        </a:lnTo>
                        <a:lnTo>
                          <a:pt x="30485" y="38106"/>
                        </a:lnTo>
                        <a:lnTo>
                          <a:pt x="30485" y="101616"/>
                        </a:lnTo>
                        <a:cubicBezTo>
                          <a:pt x="30485" y="107967"/>
                          <a:pt x="31755" y="113048"/>
                          <a:pt x="35566" y="116859"/>
                        </a:cubicBezTo>
                        <a:cubicBezTo>
                          <a:pt x="39376" y="118129"/>
                          <a:pt x="43187" y="120669"/>
                          <a:pt x="48268" y="12066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9" name="Graphic 3">
                  <a:extLst>
                    <a:ext uri="{FF2B5EF4-FFF2-40B4-BE49-F238E27FC236}">
                      <a16:creationId xmlns:a16="http://schemas.microsoft.com/office/drawing/2014/main" id="{894A890A-5F41-4CCC-8DF4-DD20BF36B96C}"/>
                    </a:ext>
                  </a:extLst>
                </p:cNvPr>
                <p:cNvGrpSpPr/>
                <p:nvPr/>
              </p:nvGrpSpPr>
              <p:grpSpPr>
                <a:xfrm>
                  <a:off x="6066760" y="4578559"/>
                  <a:ext cx="416627" cy="149884"/>
                  <a:chOff x="6066760" y="4578559"/>
                  <a:chExt cx="416627" cy="149884"/>
                </a:xfrm>
                <a:solidFill>
                  <a:srgbClr val="605D5A"/>
                </a:solidFill>
              </p:grpSpPr>
              <p:sp>
                <p:nvSpPr>
                  <p:cNvPr id="88" name="Freeform: Shape 87">
                    <a:extLst>
                      <a:ext uri="{FF2B5EF4-FFF2-40B4-BE49-F238E27FC236}">
                        <a16:creationId xmlns:a16="http://schemas.microsoft.com/office/drawing/2014/main" id="{A0B09F93-1CEF-4229-B967-1BCC22DB2070}"/>
                      </a:ext>
                    </a:extLst>
                  </p:cNvPr>
                  <p:cNvSpPr/>
                  <p:nvPr/>
                </p:nvSpPr>
                <p:spPr>
                  <a:xfrm>
                    <a:off x="6066760"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9" name="Freeform: Shape 88">
                    <a:extLst>
                      <a:ext uri="{FF2B5EF4-FFF2-40B4-BE49-F238E27FC236}">
                        <a16:creationId xmlns:a16="http://schemas.microsoft.com/office/drawing/2014/main" id="{3332D80F-1CFE-4E30-B004-0827FBAA640D}"/>
                      </a:ext>
                    </a:extLst>
                  </p:cNvPr>
                  <p:cNvSpPr/>
                  <p:nvPr/>
                </p:nvSpPr>
                <p:spPr>
                  <a:xfrm>
                    <a:off x="6126460" y="4578559"/>
                    <a:ext cx="113048" cy="146073"/>
                  </a:xfrm>
                  <a:custGeom>
                    <a:avLst/>
                    <a:gdLst>
                      <a:gd name="connsiteX0" fmla="*/ 113048 w 113048"/>
                      <a:gd name="connsiteY0" fmla="*/ 146074 h 146073"/>
                      <a:gd name="connsiteX1" fmla="*/ 93995 w 113048"/>
                      <a:gd name="connsiteY1" fmla="*/ 146074 h 146073"/>
                      <a:gd name="connsiteX2" fmla="*/ 15243 w 113048"/>
                      <a:gd name="connsiteY2" fmla="*/ 24134 h 146073"/>
                      <a:gd name="connsiteX3" fmla="*/ 13972 w 113048"/>
                      <a:gd name="connsiteY3" fmla="*/ 24134 h 146073"/>
                      <a:gd name="connsiteX4" fmla="*/ 15243 w 113048"/>
                      <a:gd name="connsiteY4" fmla="*/ 63510 h 146073"/>
                      <a:gd name="connsiteX5" fmla="*/ 15243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3" y="24134"/>
                        </a:lnTo>
                        <a:lnTo>
                          <a:pt x="13972" y="24134"/>
                        </a:lnTo>
                        <a:cubicBezTo>
                          <a:pt x="15243" y="38106"/>
                          <a:pt x="15243" y="52078"/>
                          <a:pt x="15243" y="63510"/>
                        </a:cubicBezTo>
                        <a:lnTo>
                          <a:pt x="15243"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0" name="Freeform: Shape 89">
                    <a:extLst>
                      <a:ext uri="{FF2B5EF4-FFF2-40B4-BE49-F238E27FC236}">
                        <a16:creationId xmlns:a16="http://schemas.microsoft.com/office/drawing/2014/main" id="{40781C2A-9DA2-42F5-88CB-CDA1CFBDBD42}"/>
                      </a:ext>
                    </a:extLst>
                  </p:cNvPr>
                  <p:cNvSpPr/>
                  <p:nvPr/>
                </p:nvSpPr>
                <p:spPr>
                  <a:xfrm>
                    <a:off x="6278884" y="4579829"/>
                    <a:ext cx="81293" cy="144803"/>
                  </a:xfrm>
                  <a:custGeom>
                    <a:avLst/>
                    <a:gdLst>
                      <a:gd name="connsiteX0" fmla="*/ 81293 w 81293"/>
                      <a:gd name="connsiteY0" fmla="*/ 144803 h 144803"/>
                      <a:gd name="connsiteX1" fmla="*/ 0 w 81293"/>
                      <a:gd name="connsiteY1" fmla="*/ 144803 h 144803"/>
                      <a:gd name="connsiteX2" fmla="*/ 0 w 81293"/>
                      <a:gd name="connsiteY2" fmla="*/ 0 h 144803"/>
                      <a:gd name="connsiteX3" fmla="*/ 81293 w 81293"/>
                      <a:gd name="connsiteY3" fmla="*/ 0 h 144803"/>
                      <a:gd name="connsiteX4" fmla="*/ 81293 w 81293"/>
                      <a:gd name="connsiteY4" fmla="*/ 15242 h 144803"/>
                      <a:gd name="connsiteX5" fmla="*/ 17783 w 81293"/>
                      <a:gd name="connsiteY5" fmla="*/ 15242 h 144803"/>
                      <a:gd name="connsiteX6" fmla="*/ 17783 w 81293"/>
                      <a:gd name="connsiteY6" fmla="*/ 62240 h 144803"/>
                      <a:gd name="connsiteX7" fmla="*/ 77483 w 81293"/>
                      <a:gd name="connsiteY7" fmla="*/ 62240 h 144803"/>
                      <a:gd name="connsiteX8" fmla="*/ 77483 w 81293"/>
                      <a:gd name="connsiteY8" fmla="*/ 77483 h 144803"/>
                      <a:gd name="connsiteX9" fmla="*/ 17783 w 81293"/>
                      <a:gd name="connsiteY9" fmla="*/ 77483 h 144803"/>
                      <a:gd name="connsiteX10" fmla="*/ 17783 w 81293"/>
                      <a:gd name="connsiteY10" fmla="*/ 130831 h 144803"/>
                      <a:gd name="connsiteX11" fmla="*/ 81293 w 81293"/>
                      <a:gd name="connsiteY11" fmla="*/ 130831 h 144803"/>
                      <a:gd name="connsiteX12" fmla="*/ 81293 w 81293"/>
                      <a:gd name="connsiteY12"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93" h="144803">
                        <a:moveTo>
                          <a:pt x="81293" y="144803"/>
                        </a:moveTo>
                        <a:lnTo>
                          <a:pt x="0" y="144803"/>
                        </a:lnTo>
                        <a:lnTo>
                          <a:pt x="0" y="0"/>
                        </a:lnTo>
                        <a:lnTo>
                          <a:pt x="81293" y="0"/>
                        </a:lnTo>
                        <a:lnTo>
                          <a:pt x="81293" y="15242"/>
                        </a:lnTo>
                        <a:lnTo>
                          <a:pt x="17783" y="15242"/>
                        </a:lnTo>
                        <a:lnTo>
                          <a:pt x="17783" y="62240"/>
                        </a:lnTo>
                        <a:lnTo>
                          <a:pt x="77483" y="62240"/>
                        </a:lnTo>
                        <a:lnTo>
                          <a:pt x="77483" y="77483"/>
                        </a:lnTo>
                        <a:lnTo>
                          <a:pt x="17783" y="77483"/>
                        </a:lnTo>
                        <a:lnTo>
                          <a:pt x="17783" y="130831"/>
                        </a:lnTo>
                        <a:lnTo>
                          <a:pt x="81293" y="130831"/>
                        </a:lnTo>
                        <a:lnTo>
                          <a:pt x="81293"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Shape 90">
                    <a:extLst>
                      <a:ext uri="{FF2B5EF4-FFF2-40B4-BE49-F238E27FC236}">
                        <a16:creationId xmlns:a16="http://schemas.microsoft.com/office/drawing/2014/main" id="{3095945E-0863-4B0E-AD21-265D2E504071}"/>
                      </a:ext>
                    </a:extLst>
                  </p:cNvPr>
                  <p:cNvSpPr/>
                  <p:nvPr/>
                </p:nvSpPr>
                <p:spPr>
                  <a:xfrm>
                    <a:off x="6374150" y="4579829"/>
                    <a:ext cx="109237" cy="144803"/>
                  </a:xfrm>
                  <a:custGeom>
                    <a:avLst/>
                    <a:gdLst>
                      <a:gd name="connsiteX0" fmla="*/ 62240 w 109237"/>
                      <a:gd name="connsiteY0" fmla="*/ 144803 h 144803"/>
                      <a:gd name="connsiteX1" fmla="*/ 45727 w 109237"/>
                      <a:gd name="connsiteY1" fmla="*/ 144803 h 144803"/>
                      <a:gd name="connsiteX2" fmla="*/ 45727 w 109237"/>
                      <a:gd name="connsiteY2" fmla="*/ 15242 h 144803"/>
                      <a:gd name="connsiteX3" fmla="*/ 0 w 109237"/>
                      <a:gd name="connsiteY3" fmla="*/ 15242 h 144803"/>
                      <a:gd name="connsiteX4" fmla="*/ 0 w 109237"/>
                      <a:gd name="connsiteY4" fmla="*/ 0 h 144803"/>
                      <a:gd name="connsiteX5" fmla="*/ 109238 w 109237"/>
                      <a:gd name="connsiteY5" fmla="*/ 0 h 144803"/>
                      <a:gd name="connsiteX6" fmla="*/ 109238 w 109237"/>
                      <a:gd name="connsiteY6" fmla="*/ 15242 h 144803"/>
                      <a:gd name="connsiteX7" fmla="*/ 63510 w 109237"/>
                      <a:gd name="connsiteY7" fmla="*/ 15242 h 144803"/>
                      <a:gd name="connsiteX8" fmla="*/ 63510 w 109237"/>
                      <a:gd name="connsiteY8"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37" h="144803">
                        <a:moveTo>
                          <a:pt x="62240" y="144803"/>
                        </a:moveTo>
                        <a:lnTo>
                          <a:pt x="45727" y="144803"/>
                        </a:lnTo>
                        <a:lnTo>
                          <a:pt x="45727" y="15242"/>
                        </a:lnTo>
                        <a:lnTo>
                          <a:pt x="0" y="15242"/>
                        </a:lnTo>
                        <a:lnTo>
                          <a:pt x="0" y="0"/>
                        </a:lnTo>
                        <a:lnTo>
                          <a:pt x="109238" y="0"/>
                        </a:lnTo>
                        <a:lnTo>
                          <a:pt x="109238" y="15242"/>
                        </a:lnTo>
                        <a:lnTo>
                          <a:pt x="63510" y="15242"/>
                        </a:lnTo>
                        <a:lnTo>
                          <a:pt x="63510"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80" name="Graphic 3">
                  <a:extLst>
                    <a:ext uri="{FF2B5EF4-FFF2-40B4-BE49-F238E27FC236}">
                      <a16:creationId xmlns:a16="http://schemas.microsoft.com/office/drawing/2014/main" id="{4D6994EA-9846-4CC8-936A-DE79F3E8D3C7}"/>
                    </a:ext>
                  </a:extLst>
                </p:cNvPr>
                <p:cNvGrpSpPr/>
                <p:nvPr/>
              </p:nvGrpSpPr>
              <p:grpSpPr>
                <a:xfrm>
                  <a:off x="7996202" y="4569668"/>
                  <a:ext cx="687180" cy="203231"/>
                  <a:chOff x="7996202" y="4569668"/>
                  <a:chExt cx="687180" cy="203231"/>
                </a:xfrm>
                <a:solidFill>
                  <a:srgbClr val="605D5A"/>
                </a:solidFill>
              </p:grpSpPr>
              <p:sp>
                <p:nvSpPr>
                  <p:cNvPr id="81" name="Freeform: Shape 80">
                    <a:extLst>
                      <a:ext uri="{FF2B5EF4-FFF2-40B4-BE49-F238E27FC236}">
                        <a16:creationId xmlns:a16="http://schemas.microsoft.com/office/drawing/2014/main" id="{F04B040B-09F2-492C-BDAB-9F5150E1D95B}"/>
                      </a:ext>
                    </a:extLst>
                  </p:cNvPr>
                  <p:cNvSpPr/>
                  <p:nvPr/>
                </p:nvSpPr>
                <p:spPr>
                  <a:xfrm>
                    <a:off x="7996202" y="4578559"/>
                    <a:ext cx="113048" cy="146073"/>
                  </a:xfrm>
                  <a:custGeom>
                    <a:avLst/>
                    <a:gdLst>
                      <a:gd name="connsiteX0" fmla="*/ 113048 w 113048"/>
                      <a:gd name="connsiteY0" fmla="*/ 146074 h 146073"/>
                      <a:gd name="connsiteX1" fmla="*/ 93995 w 113048"/>
                      <a:gd name="connsiteY1" fmla="*/ 146074 h 146073"/>
                      <a:gd name="connsiteX2" fmla="*/ 15242 w 113048"/>
                      <a:gd name="connsiteY2" fmla="*/ 24134 h 146073"/>
                      <a:gd name="connsiteX3" fmla="*/ 13972 w 113048"/>
                      <a:gd name="connsiteY3" fmla="*/ 24134 h 146073"/>
                      <a:gd name="connsiteX4" fmla="*/ 15242 w 113048"/>
                      <a:gd name="connsiteY4" fmla="*/ 63510 h 146073"/>
                      <a:gd name="connsiteX5" fmla="*/ 15242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2" y="24134"/>
                        </a:lnTo>
                        <a:lnTo>
                          <a:pt x="13972" y="24134"/>
                        </a:lnTo>
                        <a:cubicBezTo>
                          <a:pt x="15242" y="38106"/>
                          <a:pt x="15242" y="52078"/>
                          <a:pt x="15242" y="63510"/>
                        </a:cubicBezTo>
                        <a:lnTo>
                          <a:pt x="15242"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Shape 81">
                    <a:extLst>
                      <a:ext uri="{FF2B5EF4-FFF2-40B4-BE49-F238E27FC236}">
                        <a16:creationId xmlns:a16="http://schemas.microsoft.com/office/drawing/2014/main" id="{14EDDFA7-BBA2-4E02-B680-A57E34F34A79}"/>
                      </a:ext>
                    </a:extLst>
                  </p:cNvPr>
                  <p:cNvSpPr/>
                  <p:nvPr/>
                </p:nvSpPr>
                <p:spPr>
                  <a:xfrm>
                    <a:off x="8141005" y="4614125"/>
                    <a:ext cx="100346" cy="113048"/>
                  </a:xfrm>
                  <a:custGeom>
                    <a:avLst/>
                    <a:gdLst>
                      <a:gd name="connsiteX0" fmla="*/ 100346 w 100346"/>
                      <a:gd name="connsiteY0" fmla="*/ 55889 h 113048"/>
                      <a:gd name="connsiteX1" fmla="*/ 86374 w 100346"/>
                      <a:gd name="connsiteY1" fmla="*/ 97806 h 113048"/>
                      <a:gd name="connsiteX2" fmla="*/ 49538 w 100346"/>
                      <a:gd name="connsiteY2" fmla="*/ 113048 h 113048"/>
                      <a:gd name="connsiteX3" fmla="*/ 24134 w 100346"/>
                      <a:gd name="connsiteY3" fmla="*/ 106697 h 113048"/>
                      <a:gd name="connsiteX4" fmla="*/ 6351 w 100346"/>
                      <a:gd name="connsiteY4" fmla="*/ 87644 h 113048"/>
                      <a:gd name="connsiteX5" fmla="*/ 0 w 100346"/>
                      <a:gd name="connsiteY5" fmla="*/ 57159 h 113048"/>
                      <a:gd name="connsiteX6" fmla="*/ 12702 w 100346"/>
                      <a:gd name="connsiteY6" fmla="*/ 15242 h 113048"/>
                      <a:gd name="connsiteX7" fmla="*/ 49538 w 100346"/>
                      <a:gd name="connsiteY7" fmla="*/ 0 h 113048"/>
                      <a:gd name="connsiteX8" fmla="*/ 86374 w 100346"/>
                      <a:gd name="connsiteY8" fmla="*/ 15242 h 113048"/>
                      <a:gd name="connsiteX9" fmla="*/ 100346 w 100346"/>
                      <a:gd name="connsiteY9" fmla="*/ 55889 h 113048"/>
                      <a:gd name="connsiteX10" fmla="*/ 16513 w 100346"/>
                      <a:gd name="connsiteY10" fmla="*/ 55889 h 113048"/>
                      <a:gd name="connsiteX11" fmla="*/ 25404 w 100346"/>
                      <a:gd name="connsiteY11" fmla="*/ 87644 h 113048"/>
                      <a:gd name="connsiteX12" fmla="*/ 49538 w 100346"/>
                      <a:gd name="connsiteY12" fmla="*/ 99076 h 113048"/>
                      <a:gd name="connsiteX13" fmla="*/ 73672 w 100346"/>
                      <a:gd name="connsiteY13" fmla="*/ 87644 h 113048"/>
                      <a:gd name="connsiteX14" fmla="*/ 82563 w 100346"/>
                      <a:gd name="connsiteY14" fmla="*/ 55889 h 113048"/>
                      <a:gd name="connsiteX15" fmla="*/ 73672 w 100346"/>
                      <a:gd name="connsiteY15" fmla="*/ 24134 h 113048"/>
                      <a:gd name="connsiteX16" fmla="*/ 49538 w 100346"/>
                      <a:gd name="connsiteY16" fmla="*/ 13972 h 113048"/>
                      <a:gd name="connsiteX17" fmla="*/ 25404 w 100346"/>
                      <a:gd name="connsiteY17" fmla="*/ 24134 h 113048"/>
                      <a:gd name="connsiteX18" fmla="*/ 16513 w 100346"/>
                      <a:gd name="connsiteY18" fmla="*/ 55889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46" h="113048">
                        <a:moveTo>
                          <a:pt x="100346" y="55889"/>
                        </a:moveTo>
                        <a:cubicBezTo>
                          <a:pt x="100346" y="73672"/>
                          <a:pt x="95265" y="87644"/>
                          <a:pt x="86374" y="97806"/>
                        </a:cubicBezTo>
                        <a:cubicBezTo>
                          <a:pt x="77483" y="107967"/>
                          <a:pt x="64781" y="113048"/>
                          <a:pt x="49538" y="113048"/>
                        </a:cubicBezTo>
                        <a:cubicBezTo>
                          <a:pt x="39376" y="113048"/>
                          <a:pt x="31755" y="110508"/>
                          <a:pt x="24134" y="106697"/>
                        </a:cubicBezTo>
                        <a:cubicBezTo>
                          <a:pt x="16513" y="101616"/>
                          <a:pt x="10161" y="95265"/>
                          <a:pt x="6351" y="87644"/>
                        </a:cubicBezTo>
                        <a:cubicBezTo>
                          <a:pt x="2541" y="78753"/>
                          <a:pt x="0" y="68591"/>
                          <a:pt x="0" y="57159"/>
                        </a:cubicBezTo>
                        <a:cubicBezTo>
                          <a:pt x="0" y="39376"/>
                          <a:pt x="3810" y="25404"/>
                          <a:pt x="12702" y="15242"/>
                        </a:cubicBezTo>
                        <a:cubicBezTo>
                          <a:pt x="21594" y="5081"/>
                          <a:pt x="34296" y="0"/>
                          <a:pt x="49538" y="0"/>
                        </a:cubicBezTo>
                        <a:cubicBezTo>
                          <a:pt x="64781" y="0"/>
                          <a:pt x="76212" y="5081"/>
                          <a:pt x="86374" y="15242"/>
                        </a:cubicBezTo>
                        <a:cubicBezTo>
                          <a:pt x="95265" y="25404"/>
                          <a:pt x="100346" y="38106"/>
                          <a:pt x="100346" y="55889"/>
                        </a:cubicBezTo>
                        <a:close/>
                        <a:moveTo>
                          <a:pt x="16513" y="55889"/>
                        </a:moveTo>
                        <a:cubicBezTo>
                          <a:pt x="16513" y="69861"/>
                          <a:pt x="19053" y="80023"/>
                          <a:pt x="25404" y="87644"/>
                        </a:cubicBezTo>
                        <a:cubicBezTo>
                          <a:pt x="30485" y="95265"/>
                          <a:pt x="39376" y="99076"/>
                          <a:pt x="49538" y="99076"/>
                        </a:cubicBezTo>
                        <a:cubicBezTo>
                          <a:pt x="59700" y="99076"/>
                          <a:pt x="68591" y="95265"/>
                          <a:pt x="73672" y="87644"/>
                        </a:cubicBezTo>
                        <a:cubicBezTo>
                          <a:pt x="78753" y="80023"/>
                          <a:pt x="82563" y="69861"/>
                          <a:pt x="82563" y="55889"/>
                        </a:cubicBezTo>
                        <a:cubicBezTo>
                          <a:pt x="82563" y="41917"/>
                          <a:pt x="80023" y="31755"/>
                          <a:pt x="73672" y="24134"/>
                        </a:cubicBezTo>
                        <a:cubicBezTo>
                          <a:pt x="68591" y="16513"/>
                          <a:pt x="59700" y="13972"/>
                          <a:pt x="49538" y="13972"/>
                        </a:cubicBezTo>
                        <a:cubicBezTo>
                          <a:pt x="39376" y="13972"/>
                          <a:pt x="30485" y="17783"/>
                          <a:pt x="25404" y="24134"/>
                        </a:cubicBezTo>
                        <a:cubicBezTo>
                          <a:pt x="20323" y="30485"/>
                          <a:pt x="16513" y="41917"/>
                          <a:pt x="16513" y="5588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3" name="Freeform: Shape 82">
                    <a:extLst>
                      <a:ext uri="{FF2B5EF4-FFF2-40B4-BE49-F238E27FC236}">
                        <a16:creationId xmlns:a16="http://schemas.microsoft.com/office/drawing/2014/main" id="{3430E419-A35E-4FB7-9F50-033E8EAD8C92}"/>
                      </a:ext>
                    </a:extLst>
                  </p:cNvPr>
                  <p:cNvSpPr/>
                  <p:nvPr/>
                </p:nvSpPr>
                <p:spPr>
                  <a:xfrm>
                    <a:off x="8264215" y="4569668"/>
                    <a:ext cx="95265" cy="156235"/>
                  </a:xfrm>
                  <a:custGeom>
                    <a:avLst/>
                    <a:gdLst>
                      <a:gd name="connsiteX0" fmla="*/ 80023 w 95265"/>
                      <a:gd name="connsiteY0" fmla="*/ 139722 h 156235"/>
                      <a:gd name="connsiteX1" fmla="*/ 80023 w 95265"/>
                      <a:gd name="connsiteY1" fmla="*/ 139722 h 156235"/>
                      <a:gd name="connsiteX2" fmla="*/ 44457 w 95265"/>
                      <a:gd name="connsiteY2" fmla="*/ 156235 h 156235"/>
                      <a:gd name="connsiteX3" fmla="*/ 11432 w 95265"/>
                      <a:gd name="connsiteY3" fmla="*/ 142263 h 156235"/>
                      <a:gd name="connsiteX4" fmla="*/ 0 w 95265"/>
                      <a:gd name="connsiteY4" fmla="*/ 100346 h 156235"/>
                      <a:gd name="connsiteX5" fmla="*/ 11432 w 95265"/>
                      <a:gd name="connsiteY5" fmla="*/ 58429 h 156235"/>
                      <a:gd name="connsiteX6" fmla="*/ 44457 w 95265"/>
                      <a:gd name="connsiteY6" fmla="*/ 43187 h 156235"/>
                      <a:gd name="connsiteX7" fmla="*/ 78752 w 95265"/>
                      <a:gd name="connsiteY7" fmla="*/ 59700 h 156235"/>
                      <a:gd name="connsiteX8" fmla="*/ 80023 w 95265"/>
                      <a:gd name="connsiteY8" fmla="*/ 59700 h 156235"/>
                      <a:gd name="connsiteX9" fmla="*/ 78752 w 95265"/>
                      <a:gd name="connsiteY9" fmla="*/ 52078 h 156235"/>
                      <a:gd name="connsiteX10" fmla="*/ 78752 w 95265"/>
                      <a:gd name="connsiteY10" fmla="*/ 44457 h 156235"/>
                      <a:gd name="connsiteX11" fmla="*/ 78752 w 95265"/>
                      <a:gd name="connsiteY11" fmla="*/ 0 h 156235"/>
                      <a:gd name="connsiteX12" fmla="*/ 95265 w 95265"/>
                      <a:gd name="connsiteY12" fmla="*/ 0 h 156235"/>
                      <a:gd name="connsiteX13" fmla="*/ 95265 w 95265"/>
                      <a:gd name="connsiteY13" fmla="*/ 154965 h 156235"/>
                      <a:gd name="connsiteX14" fmla="*/ 81293 w 95265"/>
                      <a:gd name="connsiteY14" fmla="*/ 154965 h 156235"/>
                      <a:gd name="connsiteX15" fmla="*/ 80023 w 95265"/>
                      <a:gd name="connsiteY15" fmla="*/ 139722 h 156235"/>
                      <a:gd name="connsiteX16" fmla="*/ 46997 w 95265"/>
                      <a:gd name="connsiteY16" fmla="*/ 143533 h 156235"/>
                      <a:gd name="connsiteX17" fmla="*/ 71131 w 95265"/>
                      <a:gd name="connsiteY17" fmla="*/ 134642 h 156235"/>
                      <a:gd name="connsiteX18" fmla="*/ 78752 w 95265"/>
                      <a:gd name="connsiteY18" fmla="*/ 105427 h 156235"/>
                      <a:gd name="connsiteX19" fmla="*/ 78752 w 95265"/>
                      <a:gd name="connsiteY19" fmla="*/ 101616 h 156235"/>
                      <a:gd name="connsiteX20" fmla="*/ 71131 w 95265"/>
                      <a:gd name="connsiteY20" fmla="*/ 68591 h 156235"/>
                      <a:gd name="connsiteX21" fmla="*/ 46997 w 95265"/>
                      <a:gd name="connsiteY21" fmla="*/ 58429 h 156235"/>
                      <a:gd name="connsiteX22" fmla="*/ 25404 w 95265"/>
                      <a:gd name="connsiteY22" fmla="*/ 69861 h 156235"/>
                      <a:gd name="connsiteX23" fmla="*/ 17783 w 95265"/>
                      <a:gd name="connsiteY23" fmla="*/ 101616 h 156235"/>
                      <a:gd name="connsiteX24" fmla="*/ 25404 w 95265"/>
                      <a:gd name="connsiteY24" fmla="*/ 133371 h 156235"/>
                      <a:gd name="connsiteX25" fmla="*/ 46997 w 95265"/>
                      <a:gd name="connsiteY25" fmla="*/ 143533 h 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65" h="156235">
                        <a:moveTo>
                          <a:pt x="80023" y="139722"/>
                        </a:moveTo>
                        <a:lnTo>
                          <a:pt x="80023" y="139722"/>
                        </a:lnTo>
                        <a:cubicBezTo>
                          <a:pt x="71131" y="151155"/>
                          <a:pt x="59699" y="156235"/>
                          <a:pt x="44457" y="156235"/>
                        </a:cubicBezTo>
                        <a:cubicBezTo>
                          <a:pt x="30485" y="156235"/>
                          <a:pt x="19053" y="151155"/>
                          <a:pt x="11432" y="142263"/>
                        </a:cubicBezTo>
                        <a:cubicBezTo>
                          <a:pt x="3810" y="132101"/>
                          <a:pt x="0" y="118129"/>
                          <a:pt x="0" y="100346"/>
                        </a:cubicBezTo>
                        <a:cubicBezTo>
                          <a:pt x="0" y="82563"/>
                          <a:pt x="3810" y="68591"/>
                          <a:pt x="11432" y="58429"/>
                        </a:cubicBezTo>
                        <a:cubicBezTo>
                          <a:pt x="19053" y="48268"/>
                          <a:pt x="30485" y="43187"/>
                          <a:pt x="44457" y="43187"/>
                        </a:cubicBezTo>
                        <a:cubicBezTo>
                          <a:pt x="59699" y="43187"/>
                          <a:pt x="71131" y="48268"/>
                          <a:pt x="78752" y="59700"/>
                        </a:cubicBezTo>
                        <a:lnTo>
                          <a:pt x="80023" y="59700"/>
                        </a:lnTo>
                        <a:lnTo>
                          <a:pt x="78752" y="52078"/>
                        </a:lnTo>
                        <a:lnTo>
                          <a:pt x="78752" y="44457"/>
                        </a:lnTo>
                        <a:lnTo>
                          <a:pt x="78752" y="0"/>
                        </a:lnTo>
                        <a:lnTo>
                          <a:pt x="95265" y="0"/>
                        </a:lnTo>
                        <a:lnTo>
                          <a:pt x="95265" y="154965"/>
                        </a:lnTo>
                        <a:lnTo>
                          <a:pt x="81293" y="154965"/>
                        </a:lnTo>
                        <a:lnTo>
                          <a:pt x="80023" y="139722"/>
                        </a:lnTo>
                        <a:close/>
                        <a:moveTo>
                          <a:pt x="46997" y="143533"/>
                        </a:moveTo>
                        <a:cubicBezTo>
                          <a:pt x="58429" y="143533"/>
                          <a:pt x="66050" y="140993"/>
                          <a:pt x="71131" y="134642"/>
                        </a:cubicBezTo>
                        <a:cubicBezTo>
                          <a:pt x="76212" y="128291"/>
                          <a:pt x="78752" y="118129"/>
                          <a:pt x="78752" y="105427"/>
                        </a:cubicBezTo>
                        <a:lnTo>
                          <a:pt x="78752" y="101616"/>
                        </a:lnTo>
                        <a:cubicBezTo>
                          <a:pt x="78752" y="86374"/>
                          <a:pt x="76212" y="74942"/>
                          <a:pt x="71131" y="68591"/>
                        </a:cubicBezTo>
                        <a:cubicBezTo>
                          <a:pt x="66050" y="62240"/>
                          <a:pt x="58429" y="58429"/>
                          <a:pt x="46997" y="58429"/>
                        </a:cubicBezTo>
                        <a:cubicBezTo>
                          <a:pt x="36836" y="58429"/>
                          <a:pt x="30485" y="62240"/>
                          <a:pt x="25404" y="69861"/>
                        </a:cubicBezTo>
                        <a:cubicBezTo>
                          <a:pt x="20323" y="77482"/>
                          <a:pt x="17783" y="87644"/>
                          <a:pt x="17783" y="101616"/>
                        </a:cubicBezTo>
                        <a:cubicBezTo>
                          <a:pt x="17783" y="115589"/>
                          <a:pt x="20323" y="125750"/>
                          <a:pt x="25404" y="133371"/>
                        </a:cubicBezTo>
                        <a:cubicBezTo>
                          <a:pt x="29215" y="139722"/>
                          <a:pt x="36836" y="143533"/>
                          <a:pt x="46997" y="143533"/>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ECB11486-337E-4F61-9211-AA7567FE8A34}"/>
                      </a:ext>
                    </a:extLst>
                  </p:cNvPr>
                  <p:cNvSpPr/>
                  <p:nvPr/>
                </p:nvSpPr>
                <p:spPr>
                  <a:xfrm>
                    <a:off x="8387425"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3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5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4" y="5081"/>
                          <a:pt x="33025" y="0"/>
                          <a:pt x="46998" y="0"/>
                        </a:cubicBezTo>
                        <a:cubicBezTo>
                          <a:pt x="60970" y="0"/>
                          <a:pt x="71132" y="5081"/>
                          <a:pt x="78753" y="13972"/>
                        </a:cubicBezTo>
                        <a:cubicBezTo>
                          <a:pt x="86374" y="22864"/>
                          <a:pt x="90185" y="34295"/>
                          <a:pt x="90185" y="49538"/>
                        </a:cubicBezTo>
                        <a:lnTo>
                          <a:pt x="90185" y="59700"/>
                        </a:lnTo>
                        <a:lnTo>
                          <a:pt x="15243" y="59700"/>
                        </a:lnTo>
                        <a:cubicBezTo>
                          <a:pt x="15243"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5"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Freeform: Shape 84">
                    <a:extLst>
                      <a:ext uri="{FF2B5EF4-FFF2-40B4-BE49-F238E27FC236}">
                        <a16:creationId xmlns:a16="http://schemas.microsoft.com/office/drawing/2014/main" id="{CCA3E809-9A86-4E10-B017-AE796608DD86}"/>
                      </a:ext>
                    </a:extLst>
                  </p:cNvPr>
                  <p:cNvSpPr/>
                  <p:nvPr/>
                </p:nvSpPr>
                <p:spPr>
                  <a:xfrm>
                    <a:off x="8505554"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Freeform: Shape 85">
                    <a:extLst>
                      <a:ext uri="{FF2B5EF4-FFF2-40B4-BE49-F238E27FC236}">
                        <a16:creationId xmlns:a16="http://schemas.microsoft.com/office/drawing/2014/main" id="{EB67E66D-6D3D-4F49-B671-969C64945AEB}"/>
                      </a:ext>
                    </a:extLst>
                  </p:cNvPr>
                  <p:cNvSpPr/>
                  <p:nvPr/>
                </p:nvSpPr>
                <p:spPr>
                  <a:xfrm>
                    <a:off x="8533498" y="4574748"/>
                    <a:ext cx="45727" cy="198151"/>
                  </a:xfrm>
                  <a:custGeom>
                    <a:avLst/>
                    <a:gdLst>
                      <a:gd name="connsiteX0" fmla="*/ 15243 w 45727"/>
                      <a:gd name="connsiteY0" fmla="*/ 198152 h 198151"/>
                      <a:gd name="connsiteX1" fmla="*/ 0 w 45727"/>
                      <a:gd name="connsiteY1" fmla="*/ 195612 h 198151"/>
                      <a:gd name="connsiteX2" fmla="*/ 0 w 45727"/>
                      <a:gd name="connsiteY2" fmla="*/ 181639 h 198151"/>
                      <a:gd name="connsiteX3" fmla="*/ 13972 w 45727"/>
                      <a:gd name="connsiteY3" fmla="*/ 184180 h 198151"/>
                      <a:gd name="connsiteX4" fmla="*/ 25404 w 45727"/>
                      <a:gd name="connsiteY4" fmla="*/ 180369 h 198151"/>
                      <a:gd name="connsiteX5" fmla="*/ 29215 w 45727"/>
                      <a:gd name="connsiteY5" fmla="*/ 167667 h 198151"/>
                      <a:gd name="connsiteX6" fmla="*/ 29215 w 45727"/>
                      <a:gd name="connsiteY6" fmla="*/ 40647 h 198151"/>
                      <a:gd name="connsiteX7" fmla="*/ 45727 w 45727"/>
                      <a:gd name="connsiteY7" fmla="*/ 40647 h 198151"/>
                      <a:gd name="connsiteX8" fmla="*/ 45727 w 45727"/>
                      <a:gd name="connsiteY8" fmla="*/ 166397 h 198151"/>
                      <a:gd name="connsiteX9" fmla="*/ 15243 w 45727"/>
                      <a:gd name="connsiteY9" fmla="*/ 198152 h 198151"/>
                      <a:gd name="connsiteX10" fmla="*/ 26674 w 45727"/>
                      <a:gd name="connsiteY10" fmla="*/ 11432 h 198151"/>
                      <a:gd name="connsiteX11" fmla="*/ 29215 w 45727"/>
                      <a:gd name="connsiteY11" fmla="*/ 2540 h 198151"/>
                      <a:gd name="connsiteX12" fmla="*/ 35566 w 45727"/>
                      <a:gd name="connsiteY12" fmla="*/ 0 h 198151"/>
                      <a:gd name="connsiteX13" fmla="*/ 41917 w 45727"/>
                      <a:gd name="connsiteY13" fmla="*/ 2540 h 198151"/>
                      <a:gd name="connsiteX14" fmla="*/ 44457 w 45727"/>
                      <a:gd name="connsiteY14" fmla="*/ 10162 h 198151"/>
                      <a:gd name="connsiteX15" fmla="*/ 41917 w 45727"/>
                      <a:gd name="connsiteY15" fmla="*/ 19053 h 198151"/>
                      <a:gd name="connsiteX16" fmla="*/ 35566 w 45727"/>
                      <a:gd name="connsiteY16" fmla="*/ 21593 h 198151"/>
                      <a:gd name="connsiteX17" fmla="*/ 29215 w 45727"/>
                      <a:gd name="connsiteY17" fmla="*/ 19053 h 198151"/>
                      <a:gd name="connsiteX18" fmla="*/ 26674 w 45727"/>
                      <a:gd name="connsiteY18" fmla="*/ 11432 h 19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7" h="198151">
                        <a:moveTo>
                          <a:pt x="15243" y="198152"/>
                        </a:moveTo>
                        <a:cubicBezTo>
                          <a:pt x="8892" y="198152"/>
                          <a:pt x="3811" y="196882"/>
                          <a:pt x="0" y="195612"/>
                        </a:cubicBezTo>
                        <a:lnTo>
                          <a:pt x="0" y="181639"/>
                        </a:lnTo>
                        <a:cubicBezTo>
                          <a:pt x="5081" y="182910"/>
                          <a:pt x="8892" y="184180"/>
                          <a:pt x="13972" y="184180"/>
                        </a:cubicBezTo>
                        <a:cubicBezTo>
                          <a:pt x="19053" y="184180"/>
                          <a:pt x="22864" y="182910"/>
                          <a:pt x="25404" y="180369"/>
                        </a:cubicBezTo>
                        <a:cubicBezTo>
                          <a:pt x="27945" y="177829"/>
                          <a:pt x="29215" y="172748"/>
                          <a:pt x="29215" y="167667"/>
                        </a:cubicBezTo>
                        <a:lnTo>
                          <a:pt x="29215" y="40647"/>
                        </a:lnTo>
                        <a:lnTo>
                          <a:pt x="45727" y="40647"/>
                        </a:lnTo>
                        <a:lnTo>
                          <a:pt x="45727" y="166397"/>
                        </a:lnTo>
                        <a:cubicBezTo>
                          <a:pt x="44457" y="187990"/>
                          <a:pt x="35566" y="198152"/>
                          <a:pt x="15243" y="198152"/>
                        </a:cubicBezTo>
                        <a:close/>
                        <a:moveTo>
                          <a:pt x="26674" y="11432"/>
                        </a:moveTo>
                        <a:cubicBezTo>
                          <a:pt x="26674" y="7621"/>
                          <a:pt x="27945" y="5081"/>
                          <a:pt x="29215" y="2540"/>
                        </a:cubicBezTo>
                        <a:cubicBezTo>
                          <a:pt x="30485" y="1270"/>
                          <a:pt x="33025" y="0"/>
                          <a:pt x="35566" y="0"/>
                        </a:cubicBezTo>
                        <a:cubicBezTo>
                          <a:pt x="38106" y="0"/>
                          <a:pt x="40647" y="1270"/>
                          <a:pt x="41917" y="2540"/>
                        </a:cubicBezTo>
                        <a:cubicBezTo>
                          <a:pt x="44457" y="3811"/>
                          <a:pt x="44457" y="7621"/>
                          <a:pt x="44457" y="10162"/>
                        </a:cubicBezTo>
                        <a:cubicBezTo>
                          <a:pt x="44457" y="12702"/>
                          <a:pt x="43187" y="16513"/>
                          <a:pt x="41917" y="19053"/>
                        </a:cubicBezTo>
                        <a:cubicBezTo>
                          <a:pt x="39376" y="20323"/>
                          <a:pt x="38106" y="21593"/>
                          <a:pt x="35566" y="21593"/>
                        </a:cubicBezTo>
                        <a:cubicBezTo>
                          <a:pt x="33025" y="21593"/>
                          <a:pt x="30485" y="20323"/>
                          <a:pt x="29215" y="19053"/>
                        </a:cubicBezTo>
                        <a:cubicBezTo>
                          <a:pt x="27945" y="17783"/>
                          <a:pt x="26674" y="15242"/>
                          <a:pt x="26674" y="1143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12252927-F702-4925-BE40-E8D980C1E985}"/>
                      </a:ext>
                    </a:extLst>
                  </p:cNvPr>
                  <p:cNvSpPr/>
                  <p:nvPr/>
                </p:nvSpPr>
                <p:spPr>
                  <a:xfrm>
                    <a:off x="8605900" y="4612855"/>
                    <a:ext cx="77482" cy="113048"/>
                  </a:xfrm>
                  <a:custGeom>
                    <a:avLst/>
                    <a:gdLst>
                      <a:gd name="connsiteX0" fmla="*/ 77483 w 77482"/>
                      <a:gd name="connsiteY0" fmla="*/ 82564 h 113048"/>
                      <a:gd name="connsiteX1" fmla="*/ 66050 w 77482"/>
                      <a:gd name="connsiteY1" fmla="*/ 105427 h 113048"/>
                      <a:gd name="connsiteX2" fmla="*/ 34295 w 77482"/>
                      <a:gd name="connsiteY2" fmla="*/ 113048 h 113048"/>
                      <a:gd name="connsiteX3" fmla="*/ 0 w 77482"/>
                      <a:gd name="connsiteY3" fmla="*/ 106697 h 113048"/>
                      <a:gd name="connsiteX4" fmla="*/ 0 w 77482"/>
                      <a:gd name="connsiteY4" fmla="*/ 91455 h 113048"/>
                      <a:gd name="connsiteX5" fmla="*/ 16513 w 77482"/>
                      <a:gd name="connsiteY5" fmla="*/ 97806 h 113048"/>
                      <a:gd name="connsiteX6" fmla="*/ 34295 w 77482"/>
                      <a:gd name="connsiteY6" fmla="*/ 100346 h 113048"/>
                      <a:gd name="connsiteX7" fmla="*/ 54619 w 77482"/>
                      <a:gd name="connsiteY7" fmla="*/ 96535 h 113048"/>
                      <a:gd name="connsiteX8" fmla="*/ 60970 w 77482"/>
                      <a:gd name="connsiteY8" fmla="*/ 83833 h 113048"/>
                      <a:gd name="connsiteX9" fmla="*/ 55889 w 77482"/>
                      <a:gd name="connsiteY9" fmla="*/ 72402 h 113048"/>
                      <a:gd name="connsiteX10" fmla="*/ 34295 w 77482"/>
                      <a:gd name="connsiteY10" fmla="*/ 62240 h 113048"/>
                      <a:gd name="connsiteX11" fmla="*/ 12702 w 77482"/>
                      <a:gd name="connsiteY11" fmla="*/ 52078 h 113048"/>
                      <a:gd name="connsiteX12" fmla="*/ 2540 w 77482"/>
                      <a:gd name="connsiteY12" fmla="*/ 41917 h 113048"/>
                      <a:gd name="connsiteX13" fmla="*/ 0 w 77482"/>
                      <a:gd name="connsiteY13" fmla="*/ 29215 h 113048"/>
                      <a:gd name="connsiteX14" fmla="*/ 11432 w 77482"/>
                      <a:gd name="connsiteY14" fmla="*/ 7621 h 113048"/>
                      <a:gd name="connsiteX15" fmla="*/ 40646 w 77482"/>
                      <a:gd name="connsiteY15" fmla="*/ 0 h 113048"/>
                      <a:gd name="connsiteX16" fmla="*/ 74942 w 77482"/>
                      <a:gd name="connsiteY16" fmla="*/ 7621 h 113048"/>
                      <a:gd name="connsiteX17" fmla="*/ 68591 w 77482"/>
                      <a:gd name="connsiteY17" fmla="*/ 21593 h 113048"/>
                      <a:gd name="connsiteX18" fmla="*/ 39376 w 77482"/>
                      <a:gd name="connsiteY18" fmla="*/ 15242 h 113048"/>
                      <a:gd name="connsiteX19" fmla="*/ 21593 w 77482"/>
                      <a:gd name="connsiteY19" fmla="*/ 19053 h 113048"/>
                      <a:gd name="connsiteX20" fmla="*/ 15242 w 77482"/>
                      <a:gd name="connsiteY20" fmla="*/ 29215 h 113048"/>
                      <a:gd name="connsiteX21" fmla="*/ 17783 w 77482"/>
                      <a:gd name="connsiteY21" fmla="*/ 36836 h 113048"/>
                      <a:gd name="connsiteX22" fmla="*/ 25404 w 77482"/>
                      <a:gd name="connsiteY22" fmla="*/ 43187 h 113048"/>
                      <a:gd name="connsiteX23" fmla="*/ 44457 w 77482"/>
                      <a:gd name="connsiteY23" fmla="*/ 50808 h 113048"/>
                      <a:gd name="connsiteX24" fmla="*/ 71132 w 77482"/>
                      <a:gd name="connsiteY24" fmla="*/ 64780 h 113048"/>
                      <a:gd name="connsiteX25" fmla="*/ 77483 w 77482"/>
                      <a:gd name="connsiteY25" fmla="*/ 82564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482" h="113048">
                        <a:moveTo>
                          <a:pt x="77483" y="82564"/>
                        </a:moveTo>
                        <a:cubicBezTo>
                          <a:pt x="77483" y="92725"/>
                          <a:pt x="73672" y="100346"/>
                          <a:pt x="66050" y="105427"/>
                        </a:cubicBezTo>
                        <a:cubicBezTo>
                          <a:pt x="58430" y="110508"/>
                          <a:pt x="48268" y="113048"/>
                          <a:pt x="34295" y="113048"/>
                        </a:cubicBezTo>
                        <a:cubicBezTo>
                          <a:pt x="20323" y="113048"/>
                          <a:pt x="8891" y="110508"/>
                          <a:pt x="0" y="106697"/>
                        </a:cubicBezTo>
                        <a:lnTo>
                          <a:pt x="0" y="91455"/>
                        </a:lnTo>
                        <a:cubicBezTo>
                          <a:pt x="5081" y="93995"/>
                          <a:pt x="11432" y="96535"/>
                          <a:pt x="16513" y="97806"/>
                        </a:cubicBezTo>
                        <a:cubicBezTo>
                          <a:pt x="22864" y="99076"/>
                          <a:pt x="27944" y="100346"/>
                          <a:pt x="34295" y="100346"/>
                        </a:cubicBezTo>
                        <a:cubicBezTo>
                          <a:pt x="43187" y="100346"/>
                          <a:pt x="49538" y="99076"/>
                          <a:pt x="54619" y="96535"/>
                        </a:cubicBezTo>
                        <a:cubicBezTo>
                          <a:pt x="59699" y="93995"/>
                          <a:pt x="60970" y="90184"/>
                          <a:pt x="60970" y="83833"/>
                        </a:cubicBezTo>
                        <a:cubicBezTo>
                          <a:pt x="60970" y="80023"/>
                          <a:pt x="59699" y="76212"/>
                          <a:pt x="55889" y="72402"/>
                        </a:cubicBezTo>
                        <a:cubicBezTo>
                          <a:pt x="52078" y="69861"/>
                          <a:pt x="44457" y="66051"/>
                          <a:pt x="34295" y="62240"/>
                        </a:cubicBezTo>
                        <a:cubicBezTo>
                          <a:pt x="24134" y="58429"/>
                          <a:pt x="16513" y="54619"/>
                          <a:pt x="12702" y="52078"/>
                        </a:cubicBezTo>
                        <a:cubicBezTo>
                          <a:pt x="8891" y="49538"/>
                          <a:pt x="5081" y="45727"/>
                          <a:pt x="2540" y="41917"/>
                        </a:cubicBezTo>
                        <a:cubicBezTo>
                          <a:pt x="0" y="38106"/>
                          <a:pt x="0" y="34295"/>
                          <a:pt x="0" y="29215"/>
                        </a:cubicBezTo>
                        <a:cubicBezTo>
                          <a:pt x="0" y="20323"/>
                          <a:pt x="3810" y="13972"/>
                          <a:pt x="11432" y="7621"/>
                        </a:cubicBezTo>
                        <a:cubicBezTo>
                          <a:pt x="19053" y="1270"/>
                          <a:pt x="27944" y="0"/>
                          <a:pt x="40646" y="0"/>
                        </a:cubicBezTo>
                        <a:cubicBezTo>
                          <a:pt x="52078" y="0"/>
                          <a:pt x="63510" y="2540"/>
                          <a:pt x="74942" y="7621"/>
                        </a:cubicBezTo>
                        <a:lnTo>
                          <a:pt x="68591" y="21593"/>
                        </a:lnTo>
                        <a:cubicBezTo>
                          <a:pt x="57159" y="16513"/>
                          <a:pt x="48268" y="15242"/>
                          <a:pt x="39376" y="15242"/>
                        </a:cubicBezTo>
                        <a:cubicBezTo>
                          <a:pt x="31755" y="15242"/>
                          <a:pt x="25404" y="16513"/>
                          <a:pt x="21593" y="19053"/>
                        </a:cubicBezTo>
                        <a:cubicBezTo>
                          <a:pt x="17783" y="21593"/>
                          <a:pt x="15242" y="25404"/>
                          <a:pt x="15242" y="29215"/>
                        </a:cubicBezTo>
                        <a:cubicBezTo>
                          <a:pt x="15242" y="31755"/>
                          <a:pt x="16513" y="34295"/>
                          <a:pt x="17783" y="36836"/>
                        </a:cubicBezTo>
                        <a:cubicBezTo>
                          <a:pt x="19053" y="39376"/>
                          <a:pt x="21593" y="40647"/>
                          <a:pt x="25404" y="43187"/>
                        </a:cubicBezTo>
                        <a:cubicBezTo>
                          <a:pt x="29215" y="44457"/>
                          <a:pt x="35566" y="48268"/>
                          <a:pt x="44457" y="50808"/>
                        </a:cubicBezTo>
                        <a:cubicBezTo>
                          <a:pt x="57159" y="55889"/>
                          <a:pt x="66050" y="59700"/>
                          <a:pt x="71132" y="64780"/>
                        </a:cubicBezTo>
                        <a:cubicBezTo>
                          <a:pt x="74942" y="68591"/>
                          <a:pt x="77483" y="74942"/>
                          <a:pt x="77483" y="82564"/>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18" name="Graphic 3">
                <a:extLst>
                  <a:ext uri="{FF2B5EF4-FFF2-40B4-BE49-F238E27FC236}">
                    <a16:creationId xmlns:a16="http://schemas.microsoft.com/office/drawing/2014/main" id="{9B3C72D9-6F83-4C6E-B8C1-B031CE8C3714}"/>
                  </a:ext>
                </a:extLst>
              </p:cNvPr>
              <p:cNvGrpSpPr/>
              <p:nvPr/>
            </p:nvGrpSpPr>
            <p:grpSpPr>
              <a:xfrm>
                <a:off x="3622886" y="3632256"/>
                <a:ext cx="964085" cy="364548"/>
                <a:chOff x="3622886" y="3632256"/>
                <a:chExt cx="964085" cy="364548"/>
              </a:xfrm>
              <a:solidFill>
                <a:srgbClr val="FFFFFF"/>
              </a:solidFill>
            </p:grpSpPr>
            <p:sp>
              <p:nvSpPr>
                <p:cNvPr id="61" name="Freeform: Shape 60">
                  <a:extLst>
                    <a:ext uri="{FF2B5EF4-FFF2-40B4-BE49-F238E27FC236}">
                      <a16:creationId xmlns:a16="http://schemas.microsoft.com/office/drawing/2014/main" id="{958CF083-F92D-4556-B91A-B886D8CB8F25}"/>
                    </a:ext>
                  </a:extLst>
                </p:cNvPr>
                <p:cNvSpPr/>
                <p:nvPr/>
              </p:nvSpPr>
              <p:spPr>
                <a:xfrm>
                  <a:off x="381468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2" name="Freeform: Shape 61">
                  <a:extLst>
                    <a:ext uri="{FF2B5EF4-FFF2-40B4-BE49-F238E27FC236}">
                      <a16:creationId xmlns:a16="http://schemas.microsoft.com/office/drawing/2014/main" id="{6231FFAC-7CD9-4E07-81B7-AB5E3DEB4EE5}"/>
                    </a:ext>
                  </a:extLst>
                </p:cNvPr>
                <p:cNvSpPr/>
                <p:nvPr/>
              </p:nvSpPr>
              <p:spPr>
                <a:xfrm>
                  <a:off x="393535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3" name="Freeform: Shape 62">
                  <a:extLst>
                    <a:ext uri="{FF2B5EF4-FFF2-40B4-BE49-F238E27FC236}">
                      <a16:creationId xmlns:a16="http://schemas.microsoft.com/office/drawing/2014/main" id="{B236E201-1A9E-4CFE-8C7C-B65B023A02C3}"/>
                    </a:ext>
                  </a:extLst>
                </p:cNvPr>
                <p:cNvSpPr/>
                <p:nvPr/>
              </p:nvSpPr>
              <p:spPr>
                <a:xfrm>
                  <a:off x="399378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Freeform: Shape 63">
                  <a:extLst>
                    <a:ext uri="{FF2B5EF4-FFF2-40B4-BE49-F238E27FC236}">
                      <a16:creationId xmlns:a16="http://schemas.microsoft.com/office/drawing/2014/main" id="{FCE6A663-0681-4F9A-9382-927705C8CD40}"/>
                    </a:ext>
                  </a:extLst>
                </p:cNvPr>
                <p:cNvSpPr/>
                <p:nvPr/>
              </p:nvSpPr>
              <p:spPr>
                <a:xfrm>
                  <a:off x="410175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5" name="Freeform: Shape 64">
                  <a:extLst>
                    <a:ext uri="{FF2B5EF4-FFF2-40B4-BE49-F238E27FC236}">
                      <a16:creationId xmlns:a16="http://schemas.microsoft.com/office/drawing/2014/main" id="{97A8C579-B686-4269-8387-D46CA181D6F6}"/>
                    </a:ext>
                  </a:extLst>
                </p:cNvPr>
                <p:cNvSpPr/>
                <p:nvPr/>
              </p:nvSpPr>
              <p:spPr>
                <a:xfrm>
                  <a:off x="422877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6" name="Freeform: Shape 65">
                  <a:extLst>
                    <a:ext uri="{FF2B5EF4-FFF2-40B4-BE49-F238E27FC236}">
                      <a16:creationId xmlns:a16="http://schemas.microsoft.com/office/drawing/2014/main" id="{217B5DB0-5E4E-405E-9B7B-F1B0585DBE20}"/>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Freeform: Shape 66">
                  <a:extLst>
                    <a:ext uri="{FF2B5EF4-FFF2-40B4-BE49-F238E27FC236}">
                      <a16:creationId xmlns:a16="http://schemas.microsoft.com/office/drawing/2014/main" id="{77ED5BFC-E61A-430A-8BD4-3271AD073C85}"/>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Freeform: Shape 67">
                  <a:extLst>
                    <a:ext uri="{FF2B5EF4-FFF2-40B4-BE49-F238E27FC236}">
                      <a16:creationId xmlns:a16="http://schemas.microsoft.com/office/drawing/2014/main" id="{B19E8065-88C3-47EB-B07E-E2258944A0DB}"/>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Freeform: Shape 68">
                  <a:extLst>
                    <a:ext uri="{FF2B5EF4-FFF2-40B4-BE49-F238E27FC236}">
                      <a16:creationId xmlns:a16="http://schemas.microsoft.com/office/drawing/2014/main" id="{95D5AA4F-1B0D-462B-B0EE-CDE150FE5DEC}"/>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Freeform: Shape 69">
                  <a:extLst>
                    <a:ext uri="{FF2B5EF4-FFF2-40B4-BE49-F238E27FC236}">
                      <a16:creationId xmlns:a16="http://schemas.microsoft.com/office/drawing/2014/main" id="{B34433DC-4C33-4D5E-8C5B-437B75C8A5B9}"/>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Freeform: Shape 70">
                  <a:extLst>
                    <a:ext uri="{FF2B5EF4-FFF2-40B4-BE49-F238E27FC236}">
                      <a16:creationId xmlns:a16="http://schemas.microsoft.com/office/drawing/2014/main" id="{2042EC84-EDA8-4155-8BC4-3984D1EC1927}"/>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Freeform: Shape 71">
                  <a:extLst>
                    <a:ext uri="{FF2B5EF4-FFF2-40B4-BE49-F238E27FC236}">
                      <a16:creationId xmlns:a16="http://schemas.microsoft.com/office/drawing/2014/main" id="{AE693CA0-BC41-45A5-837C-682DB782395D}"/>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Freeform: Shape 72">
                  <a:extLst>
                    <a:ext uri="{FF2B5EF4-FFF2-40B4-BE49-F238E27FC236}">
                      <a16:creationId xmlns:a16="http://schemas.microsoft.com/office/drawing/2014/main" id="{A30F860E-0B63-4FC6-A7F8-D5DD3D22D47C}"/>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Freeform: Shape 73">
                  <a:extLst>
                    <a:ext uri="{FF2B5EF4-FFF2-40B4-BE49-F238E27FC236}">
                      <a16:creationId xmlns:a16="http://schemas.microsoft.com/office/drawing/2014/main" id="{49F9349E-C6DC-4C44-90C4-C63B944699B6}"/>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DD6E4BF9-D464-464F-B31A-648237C92903}"/>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B1D759E6-0790-4ED7-84DA-88C6BEF1BC8B}"/>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9E06E3F6-58FE-4A33-BFFE-BA1575E1E2EA}"/>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9" name="Graphic 3">
                <a:extLst>
                  <a:ext uri="{FF2B5EF4-FFF2-40B4-BE49-F238E27FC236}">
                    <a16:creationId xmlns:a16="http://schemas.microsoft.com/office/drawing/2014/main" id="{9641E5AC-F34C-4906-B045-EF7961FF7CCB}"/>
                  </a:ext>
                </a:extLst>
              </p:cNvPr>
              <p:cNvGrpSpPr/>
              <p:nvPr/>
            </p:nvGrpSpPr>
            <p:grpSpPr>
              <a:xfrm>
                <a:off x="7847588" y="3628446"/>
                <a:ext cx="964085" cy="367089"/>
                <a:chOff x="7847588" y="3628446"/>
                <a:chExt cx="964085" cy="367089"/>
              </a:xfrm>
              <a:solidFill>
                <a:srgbClr val="FFFFFF"/>
              </a:solidFill>
            </p:grpSpPr>
            <p:sp>
              <p:nvSpPr>
                <p:cNvPr id="44" name="Freeform: Shape 43">
                  <a:extLst>
                    <a:ext uri="{FF2B5EF4-FFF2-40B4-BE49-F238E27FC236}">
                      <a16:creationId xmlns:a16="http://schemas.microsoft.com/office/drawing/2014/main" id="{22B1E7E8-8267-4128-A8A0-CCFE1DF52A4B}"/>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3307CC85-8F97-4345-A5A3-5F3644F32B32}"/>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A1F660FA-742E-4228-ACA6-C2AD38211F0E}"/>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9F456060-FAA7-4E91-B5A2-FA4CC91A903C}"/>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C41F4EBC-9BFF-4265-8721-32262CC7ED7E}"/>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2AA8C3D4-684C-401B-825C-C5DAE7B95E74}"/>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Freeform: Shape 49">
                  <a:extLst>
                    <a:ext uri="{FF2B5EF4-FFF2-40B4-BE49-F238E27FC236}">
                      <a16:creationId xmlns:a16="http://schemas.microsoft.com/office/drawing/2014/main" id="{C6D922BD-CB0B-4BB0-8641-A6C6CC06F011}"/>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Freeform: Shape 50">
                  <a:extLst>
                    <a:ext uri="{FF2B5EF4-FFF2-40B4-BE49-F238E27FC236}">
                      <a16:creationId xmlns:a16="http://schemas.microsoft.com/office/drawing/2014/main" id="{AEEDF5C2-E96D-411E-A8BA-283C81CB8344}"/>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Freeform: Shape 51">
                  <a:extLst>
                    <a:ext uri="{FF2B5EF4-FFF2-40B4-BE49-F238E27FC236}">
                      <a16:creationId xmlns:a16="http://schemas.microsoft.com/office/drawing/2014/main" id="{4D56A0C4-CCD7-4A02-A714-3D90B8B7D949}"/>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196FD465-2EEF-4790-B5C9-E2E10FDEB93D}"/>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Freeform: Shape 53">
                  <a:extLst>
                    <a:ext uri="{FF2B5EF4-FFF2-40B4-BE49-F238E27FC236}">
                      <a16:creationId xmlns:a16="http://schemas.microsoft.com/office/drawing/2014/main" id="{580D45CD-422A-4874-9126-2529D5EE37F7}"/>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Freeform: Shape 54">
                  <a:extLst>
                    <a:ext uri="{FF2B5EF4-FFF2-40B4-BE49-F238E27FC236}">
                      <a16:creationId xmlns:a16="http://schemas.microsoft.com/office/drawing/2014/main" id="{2EF172B3-3583-4520-8533-A7DF0858B027}"/>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Freeform: Shape 55">
                  <a:extLst>
                    <a:ext uri="{FF2B5EF4-FFF2-40B4-BE49-F238E27FC236}">
                      <a16:creationId xmlns:a16="http://schemas.microsoft.com/office/drawing/2014/main" id="{3A3DDCF2-9F75-4716-AED4-A6501C3C8854}"/>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87D522A1-3F7A-466B-B43A-054C2D96EE0B}"/>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Freeform: Shape 57">
                  <a:extLst>
                    <a:ext uri="{FF2B5EF4-FFF2-40B4-BE49-F238E27FC236}">
                      <a16:creationId xmlns:a16="http://schemas.microsoft.com/office/drawing/2014/main" id="{44F72788-EEDB-4791-A6DC-C807E0E35ACF}"/>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Freeform: Shape 58">
                  <a:extLst>
                    <a:ext uri="{FF2B5EF4-FFF2-40B4-BE49-F238E27FC236}">
                      <a16:creationId xmlns:a16="http://schemas.microsoft.com/office/drawing/2014/main" id="{A68A4316-55CD-4A52-882D-E98DE0E93138}"/>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Freeform: Shape 59">
                  <a:extLst>
                    <a:ext uri="{FF2B5EF4-FFF2-40B4-BE49-F238E27FC236}">
                      <a16:creationId xmlns:a16="http://schemas.microsoft.com/office/drawing/2014/main" id="{5C5DEAC5-D276-481D-9F70-3460BAADBF30}"/>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0" name="Graphic 3">
                <a:extLst>
                  <a:ext uri="{FF2B5EF4-FFF2-40B4-BE49-F238E27FC236}">
                    <a16:creationId xmlns:a16="http://schemas.microsoft.com/office/drawing/2014/main" id="{36083441-F04C-4B29-80E4-D776F3626154}"/>
                  </a:ext>
                </a:extLst>
              </p:cNvPr>
              <p:cNvGrpSpPr/>
              <p:nvPr/>
            </p:nvGrpSpPr>
            <p:grpSpPr>
              <a:xfrm>
                <a:off x="5775883" y="3594150"/>
                <a:ext cx="965355" cy="439491"/>
                <a:chOff x="5775883" y="3594150"/>
                <a:chExt cx="965355" cy="439491"/>
              </a:xfrm>
              <a:solidFill>
                <a:srgbClr val="FFFFFF"/>
              </a:solidFill>
            </p:grpSpPr>
            <p:sp>
              <p:nvSpPr>
                <p:cNvPr id="27" name="Freeform: Shape 26">
                  <a:extLst>
                    <a:ext uri="{FF2B5EF4-FFF2-40B4-BE49-F238E27FC236}">
                      <a16:creationId xmlns:a16="http://schemas.microsoft.com/office/drawing/2014/main" id="{B2CE9981-0831-4AD3-A283-7099FBDF527F}"/>
                    </a:ext>
                  </a:extLst>
                </p:cNvPr>
                <p:cNvSpPr/>
                <p:nvPr/>
              </p:nvSpPr>
              <p:spPr>
                <a:xfrm>
                  <a:off x="582288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Freeform: Shape 27">
                  <a:extLst>
                    <a:ext uri="{FF2B5EF4-FFF2-40B4-BE49-F238E27FC236}">
                      <a16:creationId xmlns:a16="http://schemas.microsoft.com/office/drawing/2014/main" id="{12F626ED-1441-4DA6-AE2F-3B6A152FFA99}"/>
                    </a:ext>
                  </a:extLst>
                </p:cNvPr>
                <p:cNvSpPr/>
                <p:nvPr/>
              </p:nvSpPr>
              <p:spPr>
                <a:xfrm>
                  <a:off x="600579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9" name="Freeform: Shape 28">
                  <a:extLst>
                    <a:ext uri="{FF2B5EF4-FFF2-40B4-BE49-F238E27FC236}">
                      <a16:creationId xmlns:a16="http://schemas.microsoft.com/office/drawing/2014/main" id="{F4959257-7266-4EA9-8D36-C5C6B42ED03D}"/>
                    </a:ext>
                  </a:extLst>
                </p:cNvPr>
                <p:cNvSpPr/>
                <p:nvPr/>
              </p:nvSpPr>
              <p:spPr>
                <a:xfrm>
                  <a:off x="6083273" y="3594150"/>
                  <a:ext cx="147343" cy="223556"/>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0" name="Freeform: Shape 29">
                  <a:extLst>
                    <a:ext uri="{FF2B5EF4-FFF2-40B4-BE49-F238E27FC236}">
                      <a16:creationId xmlns:a16="http://schemas.microsoft.com/office/drawing/2014/main" id="{675641C6-4BCF-4EDE-B288-38844B183658}"/>
                    </a:ext>
                  </a:extLst>
                </p:cNvPr>
                <p:cNvSpPr/>
                <p:nvPr/>
              </p:nvSpPr>
              <p:spPr>
                <a:xfrm>
                  <a:off x="626618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Freeform: Shape 30">
                  <a:extLst>
                    <a:ext uri="{FF2B5EF4-FFF2-40B4-BE49-F238E27FC236}">
                      <a16:creationId xmlns:a16="http://schemas.microsoft.com/office/drawing/2014/main" id="{2013861A-D4E4-4F24-9AEA-44A411BD51A4}"/>
                    </a:ext>
                  </a:extLst>
                </p:cNvPr>
                <p:cNvSpPr/>
                <p:nvPr/>
              </p:nvSpPr>
              <p:spPr>
                <a:xfrm>
                  <a:off x="644655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Freeform: Shape 31">
                  <a:extLst>
                    <a:ext uri="{FF2B5EF4-FFF2-40B4-BE49-F238E27FC236}">
                      <a16:creationId xmlns:a16="http://schemas.microsoft.com/office/drawing/2014/main" id="{DBC5BC87-4C03-4DBB-B772-61F695CA12A8}"/>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Freeform: Shape 32">
                  <a:extLst>
                    <a:ext uri="{FF2B5EF4-FFF2-40B4-BE49-F238E27FC236}">
                      <a16:creationId xmlns:a16="http://schemas.microsoft.com/office/drawing/2014/main" id="{7EA3EC8F-8BEB-4BEC-BCAD-E6B0E3D1FB86}"/>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Freeform: Shape 33">
                  <a:extLst>
                    <a:ext uri="{FF2B5EF4-FFF2-40B4-BE49-F238E27FC236}">
                      <a16:creationId xmlns:a16="http://schemas.microsoft.com/office/drawing/2014/main" id="{7E97B919-C7AA-4969-8DEE-7D5E157D6E48}"/>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5" name="Freeform: Shape 34">
                  <a:extLst>
                    <a:ext uri="{FF2B5EF4-FFF2-40B4-BE49-F238E27FC236}">
                      <a16:creationId xmlns:a16="http://schemas.microsoft.com/office/drawing/2014/main" id="{84686EA4-42F5-413B-82E1-50BD009E7F1A}"/>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Freeform: Shape 35">
                  <a:extLst>
                    <a:ext uri="{FF2B5EF4-FFF2-40B4-BE49-F238E27FC236}">
                      <a16:creationId xmlns:a16="http://schemas.microsoft.com/office/drawing/2014/main" id="{CE10B297-7752-441C-B4B4-4C82DBF47137}"/>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Freeform: Shape 36">
                  <a:extLst>
                    <a:ext uri="{FF2B5EF4-FFF2-40B4-BE49-F238E27FC236}">
                      <a16:creationId xmlns:a16="http://schemas.microsoft.com/office/drawing/2014/main" id="{2E0C17F4-FFB2-4FC8-B42D-0FF11AC8503E}"/>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497A0644-57C9-4CDF-922C-0A2732830205}"/>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Freeform: Shape 38">
                  <a:extLst>
                    <a:ext uri="{FF2B5EF4-FFF2-40B4-BE49-F238E27FC236}">
                      <a16:creationId xmlns:a16="http://schemas.microsoft.com/office/drawing/2014/main" id="{3E367EE8-581A-4412-834A-6E8A254D9095}"/>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Freeform: Shape 39">
                  <a:extLst>
                    <a:ext uri="{FF2B5EF4-FFF2-40B4-BE49-F238E27FC236}">
                      <a16:creationId xmlns:a16="http://schemas.microsoft.com/office/drawing/2014/main" id="{F3054930-7D22-4A7C-BBA9-4CFE705D08B3}"/>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Freeform: Shape 40">
                  <a:extLst>
                    <a:ext uri="{FF2B5EF4-FFF2-40B4-BE49-F238E27FC236}">
                      <a16:creationId xmlns:a16="http://schemas.microsoft.com/office/drawing/2014/main" id="{88451B64-6424-46FF-9840-67E7C77E839E}"/>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Freeform: Shape 41">
                  <a:extLst>
                    <a:ext uri="{FF2B5EF4-FFF2-40B4-BE49-F238E27FC236}">
                      <a16:creationId xmlns:a16="http://schemas.microsoft.com/office/drawing/2014/main" id="{020DE57A-9BE2-440C-A0C4-7485228B5D78}"/>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3" name="Freeform: Shape 42">
                  <a:extLst>
                    <a:ext uri="{FF2B5EF4-FFF2-40B4-BE49-F238E27FC236}">
                      <a16:creationId xmlns:a16="http://schemas.microsoft.com/office/drawing/2014/main" id="{5DB25DFF-5E88-4148-A35F-8687F0813336}"/>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21" name="Freeform: Shape 20">
                <a:extLst>
                  <a:ext uri="{FF2B5EF4-FFF2-40B4-BE49-F238E27FC236}">
                    <a16:creationId xmlns:a16="http://schemas.microsoft.com/office/drawing/2014/main" id="{A6AC4E55-521C-4A1C-B743-A422B9C9EA5A}"/>
                  </a:ext>
                </a:extLst>
              </p:cNvPr>
              <p:cNvSpPr/>
              <p:nvPr/>
            </p:nvSpPr>
            <p:spPr>
              <a:xfrm>
                <a:off x="3514918" y="2993343"/>
                <a:ext cx="297227" cy="57032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Freeform: Shape 21">
                <a:extLst>
                  <a:ext uri="{FF2B5EF4-FFF2-40B4-BE49-F238E27FC236}">
                    <a16:creationId xmlns:a16="http://schemas.microsoft.com/office/drawing/2014/main" id="{68D86F8D-10D1-4200-BDDF-4426B2761AA9}"/>
                  </a:ext>
                </a:extLst>
              </p:cNvPr>
              <p:cNvSpPr/>
              <p:nvPr/>
            </p:nvSpPr>
            <p:spPr>
              <a:xfrm>
                <a:off x="3697828" y="3119094"/>
                <a:ext cx="522561" cy="405219"/>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Freeform: Shape 22">
                <a:extLst>
                  <a:ext uri="{FF2B5EF4-FFF2-40B4-BE49-F238E27FC236}">
                    <a16:creationId xmlns:a16="http://schemas.microsoft.com/office/drawing/2014/main" id="{39F28CFE-52AC-49C2-A35E-A77A63F07662}"/>
                  </a:ext>
                </a:extLst>
              </p:cNvPr>
              <p:cNvSpPr/>
              <p:nvPr/>
            </p:nvSpPr>
            <p:spPr>
              <a:xfrm>
                <a:off x="4037106" y="3343463"/>
                <a:ext cx="113372" cy="113962"/>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B803FD0D-EE75-4033-97EA-E41B722F06C4}"/>
                  </a:ext>
                </a:extLst>
              </p:cNvPr>
              <p:cNvSpPr/>
              <p:nvPr/>
            </p:nvSpPr>
            <p:spPr>
              <a:xfrm>
                <a:off x="7735810" y="3141957"/>
                <a:ext cx="224826" cy="41789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Freeform: Shape 24">
                <a:extLst>
                  <a:ext uri="{FF2B5EF4-FFF2-40B4-BE49-F238E27FC236}">
                    <a16:creationId xmlns:a16="http://schemas.microsoft.com/office/drawing/2014/main" id="{1DD3B671-99E4-4462-8091-AAFE20FD3D4A}"/>
                  </a:ext>
                </a:extLst>
              </p:cNvPr>
              <p:cNvSpPr/>
              <p:nvPr/>
            </p:nvSpPr>
            <p:spPr>
              <a:xfrm>
                <a:off x="7832345" y="3263897"/>
                <a:ext cx="602265" cy="252364"/>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Freeform: Shape 25">
                <a:extLst>
                  <a:ext uri="{FF2B5EF4-FFF2-40B4-BE49-F238E27FC236}">
                    <a16:creationId xmlns:a16="http://schemas.microsoft.com/office/drawing/2014/main" id="{278667F5-BDDD-4792-8FA6-40A315C71FC5}"/>
                  </a:ext>
                </a:extLst>
              </p:cNvPr>
              <p:cNvSpPr/>
              <p:nvPr/>
            </p:nvSpPr>
            <p:spPr>
              <a:xfrm>
                <a:off x="8252029" y="3332798"/>
                <a:ext cx="113610" cy="113698"/>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 name="Group 4">
              <a:extLst>
                <a:ext uri="{FF2B5EF4-FFF2-40B4-BE49-F238E27FC236}">
                  <a16:creationId xmlns:a16="http://schemas.microsoft.com/office/drawing/2014/main" id="{D8C6DCD0-30C3-4BB9-896B-E4A2BD428510}"/>
                </a:ext>
              </a:extLst>
            </p:cNvPr>
            <p:cNvGrpSpPr/>
            <p:nvPr/>
          </p:nvGrpSpPr>
          <p:grpSpPr>
            <a:xfrm>
              <a:off x="1260323" y="4557846"/>
              <a:ext cx="4503222" cy="1144904"/>
              <a:chOff x="950586" y="4544278"/>
              <a:chExt cx="4503222" cy="1144904"/>
            </a:xfrm>
          </p:grpSpPr>
          <p:sp>
            <p:nvSpPr>
              <p:cNvPr id="6" name="Text Placeholder 1">
                <a:extLst>
                  <a:ext uri="{FF2B5EF4-FFF2-40B4-BE49-F238E27FC236}">
                    <a16:creationId xmlns:a16="http://schemas.microsoft.com/office/drawing/2014/main" id="{7C57AB21-A6D0-451C-B07F-43FD1766D075}"/>
                  </a:ext>
                </a:extLst>
              </p:cNvPr>
              <p:cNvSpPr txBox="1">
                <a:spLocks/>
              </p:cNvSpPr>
              <p:nvPr/>
            </p:nvSpPr>
            <p:spPr>
              <a:xfrm>
                <a:off x="950586" y="4544278"/>
                <a:ext cx="4466574"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624135"/>
                    </a:solidFill>
                    <a:effectLst/>
                    <a:uLnTx/>
                    <a:uFillTx/>
                    <a:latin typeface="Segoe UI" panose="020B0502040204020203" pitchFamily="34" charset="0"/>
                    <a:ea typeface="+mn-ea"/>
                    <a:cs typeface="Segoe UI" panose="020B0502040204020203" pitchFamily="34" charset="0"/>
                  </a:rPr>
                  <a:t>&gt;10X </a:t>
                </a:r>
                <a:r>
                  <a:rPr kumimoji="0" lang="en-US" sz="2400" b="0" i="0" u="none" strike="noStrike" kern="1200" cap="none" spc="-50" normalizeH="0" baseline="0" noProof="0" dirty="0">
                    <a:ln w="3175">
                      <a:noFill/>
                    </a:ln>
                    <a:solidFill>
                      <a:srgbClr val="624135"/>
                    </a:solidFill>
                    <a:effectLst/>
                    <a:uLnTx/>
                    <a:uFillTx/>
                    <a:latin typeface="Segoe UI" panose="020B0502040204020203" pitchFamily="34" charset="0"/>
                    <a:ea typeface="+mn-ea"/>
                    <a:cs typeface="Segoe UI" panose="020B0502040204020203" pitchFamily="34" charset="0"/>
                  </a:rPr>
                  <a:t>faster than Node.js</a:t>
                </a:r>
              </a:p>
            </p:txBody>
          </p:sp>
          <p:sp>
            <p:nvSpPr>
              <p:cNvPr id="7" name="TextBox 6">
                <a:extLst>
                  <a:ext uri="{FF2B5EF4-FFF2-40B4-BE49-F238E27FC236}">
                    <a16:creationId xmlns:a16="http://schemas.microsoft.com/office/drawing/2014/main" id="{24CCCA89-4AE7-4F09-9AF6-CEF77ED61D61}"/>
                  </a:ext>
                </a:extLst>
              </p:cNvPr>
              <p:cNvSpPr txBox="1"/>
              <p:nvPr/>
            </p:nvSpPr>
            <p:spPr>
              <a:xfrm>
                <a:off x="1040930" y="5376623"/>
                <a:ext cx="4412878" cy="3125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Segoe UI" panose="020B0502040204020203" pitchFamily="34" charset="0"/>
                    <a:ea typeface="+mn-ea"/>
                    <a:cs typeface="Segoe UI" panose="020B0502040204020203" pitchFamily="34" charset="0"/>
                  </a:rPr>
                  <a:t>ASP.NET Core web framework</a:t>
                </a:r>
              </a:p>
            </p:txBody>
          </p:sp>
        </p:grpSp>
      </p:grpSp>
      <p:sp>
        <p:nvSpPr>
          <p:cNvPr id="103" name="Text Placeholder 1">
            <a:extLst>
              <a:ext uri="{FF2B5EF4-FFF2-40B4-BE49-F238E27FC236}">
                <a16:creationId xmlns:a16="http://schemas.microsoft.com/office/drawing/2014/main" id="{CB8628C4-E67B-4F42-B7C6-FE3918E3BB9D}"/>
              </a:ext>
            </a:extLst>
          </p:cNvPr>
          <p:cNvSpPr txBox="1">
            <a:spLocks/>
          </p:cNvSpPr>
          <p:nvPr/>
        </p:nvSpPr>
        <p:spPr>
          <a:xfrm>
            <a:off x="10587641" y="2126515"/>
            <a:ext cx="1379522" cy="5539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4000" b="0" i="0" u="none" strike="noStrike" kern="1200" cap="none" spc="-50" normalizeH="0" baseline="0" noProof="0" dirty="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+92%</a:t>
            </a:r>
          </a:p>
        </p:txBody>
      </p:sp>
      <p:graphicFrame>
        <p:nvGraphicFramePr>
          <p:cNvPr id="104" name="Chart 103">
            <a:extLst>
              <a:ext uri="{FF2B5EF4-FFF2-40B4-BE49-F238E27FC236}">
                <a16:creationId xmlns:a16="http://schemas.microsoft.com/office/drawing/2014/main" id="{736EA5FD-A94F-4E04-B5B3-FC92CA81C7F2}"/>
              </a:ext>
            </a:extLst>
          </p:cNvPr>
          <p:cNvGraphicFramePr>
            <a:graphicFrameLocks/>
          </p:cNvGraphicFramePr>
          <p:nvPr>
            <p:extLst>
              <p:ext uri="{D42A27DB-BD31-4B8C-83A1-F6EECF244321}">
                <p14:modId xmlns:p14="http://schemas.microsoft.com/office/powerpoint/2010/main" val="2193299503"/>
              </p:ext>
            </p:extLst>
          </p:nvPr>
        </p:nvGraphicFramePr>
        <p:xfrm>
          <a:off x="7164527" y="932558"/>
          <a:ext cx="3731140" cy="4011115"/>
        </p:xfrm>
        <a:graphic>
          <a:graphicData uri="http://schemas.openxmlformats.org/drawingml/2006/chart">
            <c:chart xmlns:c="http://schemas.openxmlformats.org/drawingml/2006/chart" xmlns:r="http://schemas.openxmlformats.org/officeDocument/2006/relationships" r:id="rId2"/>
          </a:graphicData>
        </a:graphic>
      </p:graphicFrame>
      <p:cxnSp>
        <p:nvCxnSpPr>
          <p:cNvPr id="105" name="Straight Arrow Connector 104">
            <a:extLst>
              <a:ext uri="{FF2B5EF4-FFF2-40B4-BE49-F238E27FC236}">
                <a16:creationId xmlns:a16="http://schemas.microsoft.com/office/drawing/2014/main" id="{47387D70-E4AA-4D77-BD31-29AEC8421947}"/>
              </a:ext>
            </a:extLst>
          </p:cNvPr>
          <p:cNvCxnSpPr>
            <a:cxnSpLocks/>
          </p:cNvCxnSpPr>
          <p:nvPr/>
        </p:nvCxnSpPr>
        <p:spPr>
          <a:xfrm>
            <a:off x="10364733" y="1710965"/>
            <a:ext cx="0" cy="122715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51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500" spd="-100000" fill="hold"/>
                                        <p:tgtEl>
                                          <p:spTgt spid="10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Tree>
    <p:extLst>
      <p:ext uri="{BB962C8B-B14F-4D97-AF65-F5344CB8AC3E}">
        <p14:creationId xmlns:p14="http://schemas.microsoft.com/office/powerpoint/2010/main" val="2386361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5FA-D9F2-43C5-8B54-6DD41A8D920C}"/>
              </a:ext>
            </a:extLst>
          </p:cNvPr>
          <p:cNvSpPr>
            <a:spLocks noGrp="1"/>
          </p:cNvSpPr>
          <p:nvPr>
            <p:ph type="title"/>
          </p:nvPr>
        </p:nvSpPr>
        <p:spPr/>
        <p:txBody>
          <a:bodyPr/>
          <a:lstStyle/>
          <a:p>
            <a:r>
              <a:rPr lang="en-US" dirty="0"/>
              <a:t>.NET 6</a:t>
            </a:r>
          </a:p>
        </p:txBody>
      </p:sp>
      <p:sp>
        <p:nvSpPr>
          <p:cNvPr id="4" name="Rectangle: Rounded Corners 3">
            <a:extLst>
              <a:ext uri="{FF2B5EF4-FFF2-40B4-BE49-F238E27FC236}">
                <a16:creationId xmlns:a16="http://schemas.microsoft.com/office/drawing/2014/main" id="{1CBCE2F2-C5F1-4523-9A70-81420E565153}"/>
              </a:ext>
            </a:extLst>
          </p:cNvPr>
          <p:cNvSpPr/>
          <p:nvPr/>
        </p:nvSpPr>
        <p:spPr>
          <a:xfrm>
            <a:off x="3315553" y="557036"/>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Unified common base libraries &amp; SDK</a:t>
            </a:r>
          </a:p>
        </p:txBody>
      </p:sp>
      <p:sp>
        <p:nvSpPr>
          <p:cNvPr id="5" name="Rectangle: Rounded Corners 4">
            <a:extLst>
              <a:ext uri="{FF2B5EF4-FFF2-40B4-BE49-F238E27FC236}">
                <a16:creationId xmlns:a16="http://schemas.microsoft.com/office/drawing/2014/main" id="{0C278C84-A5D6-4B9E-B20C-E33EEEC2A1ED}"/>
              </a:ext>
            </a:extLst>
          </p:cNvPr>
          <p:cNvSpPr/>
          <p:nvPr/>
        </p:nvSpPr>
        <p:spPr>
          <a:xfrm>
            <a:off x="3315553" y="1500949"/>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Industry leading performance</a:t>
            </a:r>
          </a:p>
        </p:txBody>
      </p:sp>
      <p:sp>
        <p:nvSpPr>
          <p:cNvPr id="6" name="Rectangle: Rounded Corners 5">
            <a:extLst>
              <a:ext uri="{FF2B5EF4-FFF2-40B4-BE49-F238E27FC236}">
                <a16:creationId xmlns:a16="http://schemas.microsoft.com/office/drawing/2014/main" id="{4CFCBB95-E22E-449F-80E0-AAFD92C448BB}"/>
              </a:ext>
            </a:extLst>
          </p:cNvPr>
          <p:cNvSpPr/>
          <p:nvPr/>
        </p:nvSpPr>
        <p:spPr>
          <a:xfrm>
            <a:off x="3315553" y="2444862"/>
            <a:ext cx="5111074" cy="799149"/>
          </a:xfrm>
          <a:prstGeom prst="roundRect">
            <a:avLst/>
          </a:prstGeom>
          <a:solidFill>
            <a:srgbClr val="624135"/>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Simplified development, easier to get started</a:t>
            </a:r>
          </a:p>
        </p:txBody>
      </p:sp>
      <p:sp>
        <p:nvSpPr>
          <p:cNvPr id="7" name="Rectangle: Rounded Corners 6">
            <a:extLst>
              <a:ext uri="{FF2B5EF4-FFF2-40B4-BE49-F238E27FC236}">
                <a16:creationId xmlns:a16="http://schemas.microsoft.com/office/drawing/2014/main" id="{69ABA13B-E1CA-41A9-AB47-FB59DBD4BD07}"/>
              </a:ext>
            </a:extLst>
          </p:cNvPr>
          <p:cNvSpPr/>
          <p:nvPr/>
        </p:nvSpPr>
        <p:spPr>
          <a:xfrm>
            <a:off x="3315553" y="3388775"/>
            <a:ext cx="5111074" cy="799149"/>
          </a:xfrm>
          <a:prstGeom prst="roundRect">
            <a:avLst/>
          </a:prstGeom>
          <a:solidFill>
            <a:schemeClr val="accent2"/>
          </a:solidFill>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New C# 10, F# 6 releases</a:t>
            </a:r>
          </a:p>
        </p:txBody>
      </p:sp>
    </p:spTree>
    <p:extLst>
      <p:ext uri="{BB962C8B-B14F-4D97-AF65-F5344CB8AC3E}">
        <p14:creationId xmlns:p14="http://schemas.microsoft.com/office/powerpoint/2010/main" val="23162897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4188</TotalTime>
  <Words>2666</Words>
  <Application>Microsoft Office PowerPoint</Application>
  <PresentationFormat>Widescreen</PresentationFormat>
  <Paragraphs>582</Paragraphs>
  <Slides>52</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52</vt:i4>
      </vt:variant>
    </vt:vector>
  </HeadingPairs>
  <TitlesOfParts>
    <vt:vector size="60" baseType="lpstr">
      <vt:lpstr>Arial</vt:lpstr>
      <vt:lpstr>Calibri</vt:lpstr>
      <vt:lpstr>Kamerik205 8</vt:lpstr>
      <vt:lpstr>Open Sans</vt:lpstr>
      <vt:lpstr>Segoe UI</vt:lpstr>
      <vt:lpstr>Segoe UI Semibold</vt:lpstr>
      <vt:lpstr>Office Theme</vt:lpstr>
      <vt:lpstr>Custom Design</vt:lpstr>
      <vt:lpstr>PowerPoint Presentation</vt:lpstr>
      <vt:lpstr>Who is Chad Green</vt:lpstr>
      <vt:lpstr>.NET Ecosystem Momentum</vt:lpstr>
      <vt:lpstr>.NET – A unified development platform</vt:lpstr>
      <vt:lpstr>.NET 6</vt:lpstr>
      <vt:lpstr>.NET 6</vt:lpstr>
      <vt:lpstr>.NET 6 Performance</vt:lpstr>
      <vt:lpstr>.NET 6</vt:lpstr>
      <vt:lpstr>.NET 6</vt:lpstr>
      <vt:lpstr>.NET 6</vt:lpstr>
      <vt:lpstr>.NET 6</vt:lpstr>
      <vt:lpstr>.NET 6</vt:lpstr>
      <vt:lpstr>.NET 6</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C# Evolution</vt:lpstr>
      <vt:lpstr>Entity Framework Core 6</vt:lpstr>
      <vt:lpstr>Entity Framework Core 6</vt:lpstr>
      <vt:lpstr>Entity Framework Core 6</vt:lpstr>
      <vt:lpstr>Entity Framework Core 6</vt:lpstr>
      <vt:lpstr>Entity Framework Core 6</vt:lpstr>
      <vt:lpstr>Entity Framework Core 6</vt:lpstr>
      <vt:lpstr>Entity Framework Core 6</vt:lpstr>
      <vt:lpstr>ASP.NET Core 6</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ASP.NET Core 6.0</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25</cp:revision>
  <dcterms:created xsi:type="dcterms:W3CDTF">2021-10-20T02:45:27Z</dcterms:created>
  <dcterms:modified xsi:type="dcterms:W3CDTF">2021-11-17T02:18:02Z</dcterms:modified>
</cp:coreProperties>
</file>